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1" r:id="rId1"/>
  </p:sldMasterIdLst>
  <p:notesMasterIdLst>
    <p:notesMasterId r:id="rId63"/>
  </p:notesMasterIdLst>
  <p:sldIdLst>
    <p:sldId id="256" r:id="rId2"/>
    <p:sldId id="257" r:id="rId3"/>
    <p:sldId id="268" r:id="rId4"/>
    <p:sldId id="303" r:id="rId5"/>
    <p:sldId id="276" r:id="rId6"/>
    <p:sldId id="304" r:id="rId7"/>
    <p:sldId id="278" r:id="rId8"/>
    <p:sldId id="279" r:id="rId9"/>
    <p:sldId id="305" r:id="rId10"/>
    <p:sldId id="281" r:id="rId11"/>
    <p:sldId id="306" r:id="rId12"/>
    <p:sldId id="282" r:id="rId13"/>
    <p:sldId id="283" r:id="rId14"/>
    <p:sldId id="307" r:id="rId15"/>
    <p:sldId id="284" r:id="rId16"/>
    <p:sldId id="308" r:id="rId17"/>
    <p:sldId id="309" r:id="rId18"/>
    <p:sldId id="310" r:id="rId19"/>
    <p:sldId id="269" r:id="rId20"/>
    <p:sldId id="263" r:id="rId21"/>
    <p:sldId id="311" r:id="rId22"/>
    <p:sldId id="258" r:id="rId23"/>
    <p:sldId id="264" r:id="rId24"/>
    <p:sldId id="270" r:id="rId25"/>
    <p:sldId id="265" r:id="rId26"/>
    <p:sldId id="271" r:id="rId27"/>
    <p:sldId id="312" r:id="rId28"/>
    <p:sldId id="266" r:id="rId29"/>
    <p:sldId id="259" r:id="rId30"/>
    <p:sldId id="267" r:id="rId31"/>
    <p:sldId id="277" r:id="rId32"/>
    <p:sldId id="260" r:id="rId33"/>
    <p:sldId id="313" r:id="rId34"/>
    <p:sldId id="273" r:id="rId35"/>
    <p:sldId id="314" r:id="rId36"/>
    <p:sldId id="274" r:id="rId37"/>
    <p:sldId id="315" r:id="rId38"/>
    <p:sldId id="275" r:id="rId39"/>
    <p:sldId id="285" r:id="rId40"/>
    <p:sldId id="286" r:id="rId41"/>
    <p:sldId id="287" r:id="rId42"/>
    <p:sldId id="288" r:id="rId43"/>
    <p:sldId id="316" r:id="rId44"/>
    <p:sldId id="289" r:id="rId45"/>
    <p:sldId id="290" r:id="rId46"/>
    <p:sldId id="317" r:id="rId47"/>
    <p:sldId id="319" r:id="rId48"/>
    <p:sldId id="291" r:id="rId49"/>
    <p:sldId id="292" r:id="rId50"/>
    <p:sldId id="320" r:id="rId51"/>
    <p:sldId id="293" r:id="rId52"/>
    <p:sldId id="322" r:id="rId53"/>
    <p:sldId id="294" r:id="rId54"/>
    <p:sldId id="295" r:id="rId55"/>
    <p:sldId id="296" r:id="rId56"/>
    <p:sldId id="297" r:id="rId57"/>
    <p:sldId id="298" r:id="rId58"/>
    <p:sldId id="299" r:id="rId59"/>
    <p:sldId id="300" r:id="rId60"/>
    <p:sldId id="323" r:id="rId61"/>
    <p:sldId id="302"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ridula Sahay, Integra-PDY, IN" initials="MSII" lastIdx="7" clrIdx="0">
    <p:extLst>
      <p:ext uri="{19B8F6BF-5375-455C-9EA6-DF929625EA0E}">
        <p15:presenceInfo xmlns:p15="http://schemas.microsoft.com/office/powerpoint/2012/main" userId="Mridula Sahay, Integra-PDY, IN" providerId="None"/>
      </p:ext>
    </p:extLst>
  </p:cmAuthor>
  <p:cmAuthor id="2" name="Paromita Chakraborty, Integra-PDY, IN" initials="PCII" lastIdx="7" clrIdx="1">
    <p:extLst>
      <p:ext uri="{19B8F6BF-5375-455C-9EA6-DF929625EA0E}">
        <p15:presenceInfo xmlns:p15="http://schemas.microsoft.com/office/powerpoint/2012/main" userId="S-1-5-21-1408920735-363312195-2789242753-472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83770" autoAdjust="0"/>
  </p:normalViewPr>
  <p:slideViewPr>
    <p:cSldViewPr>
      <p:cViewPr varScale="1">
        <p:scale>
          <a:sx n="57" d="100"/>
          <a:sy n="57" d="100"/>
        </p:scale>
        <p:origin x="1532" y="52"/>
      </p:cViewPr>
      <p:guideLst>
        <p:guide orient="horz" pos="216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422B10-FE80-4935-B9C9-55F2DE02CE53}" type="datetimeFigureOut">
              <a:rPr lang="en-US" smtClean="0"/>
              <a:t>2/16/2020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74C31-EB4A-4B21-8134-CB5741A1DC5F}" type="slidenum">
              <a:rPr lang="en-US" smtClean="0"/>
              <a:t>‹#›</a:t>
            </a:fld>
            <a:endParaRPr lang="en-US"/>
          </a:p>
        </p:txBody>
      </p:sp>
    </p:spTree>
    <p:extLst>
      <p:ext uri="{BB962C8B-B14F-4D97-AF65-F5344CB8AC3E}">
        <p14:creationId xmlns:p14="http://schemas.microsoft.com/office/powerpoint/2010/main" val="211314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1</a:t>
            </a:fld>
            <a:endParaRPr lang="en-US"/>
          </a:p>
        </p:txBody>
      </p:sp>
    </p:spTree>
    <p:extLst>
      <p:ext uri="{BB962C8B-B14F-4D97-AF65-F5344CB8AC3E}">
        <p14:creationId xmlns:p14="http://schemas.microsoft.com/office/powerpoint/2010/main" val="1466072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10</a:t>
            </a:fld>
            <a:endParaRPr lang="en-US"/>
          </a:p>
        </p:txBody>
      </p:sp>
    </p:spTree>
    <p:extLst>
      <p:ext uri="{BB962C8B-B14F-4D97-AF65-F5344CB8AC3E}">
        <p14:creationId xmlns:p14="http://schemas.microsoft.com/office/powerpoint/2010/main" val="360326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11</a:t>
            </a:fld>
            <a:endParaRPr lang="en-US"/>
          </a:p>
        </p:txBody>
      </p:sp>
    </p:spTree>
    <p:extLst>
      <p:ext uri="{BB962C8B-B14F-4D97-AF65-F5344CB8AC3E}">
        <p14:creationId xmlns:p14="http://schemas.microsoft.com/office/powerpoint/2010/main" val="127758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Number of cells</a:t>
            </a:r>
            <a:r>
              <a:rPr lang="en-US" sz="1200" u="sng" kern="1200" baseline="0" dirty="0" smtClean="0">
                <a:solidFill>
                  <a:schemeClr val="tx1"/>
                </a:solidFill>
                <a:effectLst/>
                <a:latin typeface="+mn-lt"/>
                <a:ea typeface="+mn-ea"/>
                <a:cs typeface="+mn-cs"/>
              </a:rPr>
              <a:t> related with immune functioning</a:t>
            </a:r>
            <a:r>
              <a:rPr lang="en-US" sz="1200" kern="1200" baseline="0" dirty="0" smtClean="0">
                <a:solidFill>
                  <a:schemeClr val="tx1"/>
                </a:solidFill>
                <a:effectLst/>
                <a:latin typeface="+mn-lt"/>
                <a:ea typeface="+mn-ea"/>
                <a:cs typeface="+mn-cs"/>
              </a:rPr>
              <a:t>: O</a:t>
            </a:r>
            <a:r>
              <a:rPr lang="en-US" sz="1200" kern="1200" dirty="0" smtClean="0">
                <a:solidFill>
                  <a:schemeClr val="tx1"/>
                </a:solidFill>
                <a:effectLst/>
                <a:latin typeface="+mn-lt"/>
                <a:ea typeface="+mn-ea"/>
                <a:cs typeface="+mn-cs"/>
              </a:rPr>
              <a:t>ne can either increase or decrease the number of cells in their own bodies related with immune functioning.</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12</a:t>
            </a:fld>
            <a:endParaRPr lang="en-US"/>
          </a:p>
        </p:txBody>
      </p:sp>
    </p:spTree>
    <p:extLst>
      <p:ext uri="{BB962C8B-B14F-4D97-AF65-F5344CB8AC3E}">
        <p14:creationId xmlns:p14="http://schemas.microsoft.com/office/powerpoint/2010/main" val="2714098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13</a:t>
            </a:fld>
            <a:endParaRPr lang="en-US"/>
          </a:p>
        </p:txBody>
      </p:sp>
    </p:spTree>
    <p:extLst>
      <p:ext uri="{BB962C8B-B14F-4D97-AF65-F5344CB8AC3E}">
        <p14:creationId xmlns:p14="http://schemas.microsoft.com/office/powerpoint/2010/main" val="113016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14</a:t>
            </a:fld>
            <a:endParaRPr lang="en-US"/>
          </a:p>
        </p:txBody>
      </p:sp>
    </p:spTree>
    <p:extLst>
      <p:ext uri="{BB962C8B-B14F-4D97-AF65-F5344CB8AC3E}">
        <p14:creationId xmlns:p14="http://schemas.microsoft.com/office/powerpoint/2010/main" val="306745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15</a:t>
            </a:fld>
            <a:endParaRPr lang="en-US"/>
          </a:p>
        </p:txBody>
      </p:sp>
    </p:spTree>
    <p:extLst>
      <p:ext uri="{BB962C8B-B14F-4D97-AF65-F5344CB8AC3E}">
        <p14:creationId xmlns:p14="http://schemas.microsoft.com/office/powerpoint/2010/main" val="136614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16</a:t>
            </a:fld>
            <a:endParaRPr lang="en-US"/>
          </a:p>
        </p:txBody>
      </p:sp>
    </p:spTree>
    <p:extLst>
      <p:ext uri="{BB962C8B-B14F-4D97-AF65-F5344CB8AC3E}">
        <p14:creationId xmlns:p14="http://schemas.microsoft.com/office/powerpoint/2010/main" val="3455444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17</a:t>
            </a:fld>
            <a:endParaRPr lang="en-US"/>
          </a:p>
        </p:txBody>
      </p:sp>
    </p:spTree>
    <p:extLst>
      <p:ext uri="{BB962C8B-B14F-4D97-AF65-F5344CB8AC3E}">
        <p14:creationId xmlns:p14="http://schemas.microsoft.com/office/powerpoint/2010/main" val="2176097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u="sng" kern="1200" dirty="0" smtClean="0">
                <a:solidFill>
                  <a:schemeClr val="tx1"/>
                </a:solidFill>
                <a:effectLst/>
                <a:latin typeface="+mn-lt"/>
                <a:ea typeface="+mn-ea"/>
                <a:cs typeface="+mn-cs"/>
              </a:rPr>
              <a:t>Three types of friendship</a:t>
            </a:r>
            <a:r>
              <a:rPr lang="en-US" sz="1200" u="none"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Based on--</a:t>
            </a:r>
          </a:p>
          <a:p>
            <a:pPr lvl="0"/>
            <a:endParaRPr lang="en-US" sz="1200" kern="1200" dirty="0" smtClean="0">
              <a:solidFill>
                <a:schemeClr val="tx1"/>
              </a:solidFill>
              <a:effectLst/>
              <a:latin typeface="+mn-lt"/>
              <a:ea typeface="+mn-ea"/>
              <a:cs typeface="+mn-cs"/>
            </a:endParaRPr>
          </a:p>
          <a:p>
            <a:pPr marL="0" lvl="0" indent="0">
              <a:buFont typeface="+mj-lt"/>
              <a:buNone/>
            </a:pPr>
            <a:r>
              <a:rPr lang="en-US" sz="1200" kern="1200" dirty="0" smtClean="0">
                <a:solidFill>
                  <a:schemeClr val="tx1"/>
                </a:solidFill>
                <a:effectLst/>
                <a:latin typeface="+mn-lt"/>
                <a:ea typeface="+mn-ea"/>
                <a:cs typeface="+mn-cs"/>
              </a:rPr>
              <a:t>1.</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Utility: It is essentially business relations, based on mutual tangible benefits, such as money or power.</a:t>
            </a:r>
          </a:p>
          <a:p>
            <a:r>
              <a:rPr lang="en-US" sz="1200" kern="1200" dirty="0" smtClean="0">
                <a:solidFill>
                  <a:schemeClr val="tx1"/>
                </a:solidFill>
                <a:effectLst/>
                <a:latin typeface="+mn-lt"/>
                <a:ea typeface="+mn-ea"/>
                <a:cs typeface="+mn-cs"/>
              </a:rPr>
              <a:t> </a:t>
            </a:r>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2</a:t>
            </a:r>
            <a:r>
              <a:rPr lang="en-US" sz="1200" i="0" kern="1200" dirty="0" smtClean="0">
                <a:solidFill>
                  <a:schemeClr val="tx1"/>
                </a:solidFill>
                <a:effectLst/>
                <a:latin typeface="+mn-lt"/>
                <a:ea typeface="+mn-ea"/>
                <a:cs typeface="+mn-cs"/>
              </a:rPr>
              <a:t>. Pleasure: Friendships based on pleasure </a:t>
            </a:r>
            <a:r>
              <a:rPr lang="en-US" sz="1200" kern="1200" dirty="0" smtClean="0">
                <a:solidFill>
                  <a:schemeClr val="tx1"/>
                </a:solidFill>
                <a:effectLst/>
                <a:latin typeface="+mn-lt"/>
                <a:ea typeface="+mn-ea"/>
                <a:cs typeface="+mn-cs"/>
              </a:rPr>
              <a:t>are predicated on</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fun interests, such as attending sporting events or concerts together.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Virtue: </a:t>
            </a:r>
            <a:r>
              <a:rPr lang="en-US" sz="1200" kern="1200" dirty="0" smtClean="0">
                <a:solidFill>
                  <a:schemeClr val="tx1"/>
                </a:solidFill>
                <a:effectLst/>
                <a:latin typeface="+mn-lt"/>
                <a:ea typeface="+mn-ea"/>
                <a:cs typeface="+mn-cs"/>
              </a:rPr>
              <a:t>Friendship based on virtue has the greatest impact on human well-being in everyday life.</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39974C31-EB4A-4B21-8134-CB5741A1DC5F}" type="slidenum">
              <a:rPr lang="en-US" smtClean="0"/>
              <a:t>18</a:t>
            </a:fld>
            <a:endParaRPr lang="en-US"/>
          </a:p>
        </p:txBody>
      </p:sp>
    </p:spTree>
    <p:extLst>
      <p:ext uri="{BB962C8B-B14F-4D97-AF65-F5344CB8AC3E}">
        <p14:creationId xmlns:p14="http://schemas.microsoft.com/office/powerpoint/2010/main" val="253740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u="sng" kern="1200" dirty="0" smtClean="0">
                <a:solidFill>
                  <a:schemeClr val="tx1"/>
                </a:solidFill>
                <a:effectLst/>
                <a:latin typeface="+mn-lt"/>
                <a:ea typeface="+mn-ea"/>
                <a:cs typeface="+mn-cs"/>
              </a:rPr>
              <a:t>Three types of friendship</a:t>
            </a:r>
            <a:r>
              <a:rPr lang="en-US" sz="1200" u="none"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Based on--</a:t>
            </a:r>
          </a:p>
          <a:p>
            <a:pPr lvl="0"/>
            <a:endParaRPr lang="en-US" sz="1200" kern="1200" dirty="0" smtClean="0">
              <a:solidFill>
                <a:schemeClr val="tx1"/>
              </a:solidFill>
              <a:effectLst/>
              <a:latin typeface="+mn-lt"/>
              <a:ea typeface="+mn-ea"/>
              <a:cs typeface="+mn-cs"/>
            </a:endParaRPr>
          </a:p>
          <a:p>
            <a:pPr marL="0" lvl="0" indent="0">
              <a:buFont typeface="+mj-lt"/>
              <a:buNone/>
            </a:pPr>
            <a:r>
              <a:rPr lang="en-US" sz="1200" kern="1200" dirty="0" smtClean="0">
                <a:solidFill>
                  <a:schemeClr val="tx1"/>
                </a:solidFill>
                <a:effectLst/>
                <a:latin typeface="+mn-lt"/>
                <a:ea typeface="+mn-ea"/>
                <a:cs typeface="+mn-cs"/>
              </a:rPr>
              <a:t>1.</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Utility: It is essentially business relations, based on mutual tangible benefits, such as money or power.</a:t>
            </a:r>
          </a:p>
          <a:p>
            <a:r>
              <a:rPr lang="en-US" sz="1200" kern="1200" dirty="0" smtClean="0">
                <a:solidFill>
                  <a:schemeClr val="tx1"/>
                </a:solidFill>
                <a:effectLst/>
                <a:latin typeface="+mn-lt"/>
                <a:ea typeface="+mn-ea"/>
                <a:cs typeface="+mn-cs"/>
              </a:rPr>
              <a:t> </a:t>
            </a:r>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2</a:t>
            </a:r>
            <a:r>
              <a:rPr lang="en-US" sz="1200" i="0" kern="1200" dirty="0" smtClean="0">
                <a:solidFill>
                  <a:schemeClr val="tx1"/>
                </a:solidFill>
                <a:effectLst/>
                <a:latin typeface="+mn-lt"/>
                <a:ea typeface="+mn-ea"/>
                <a:cs typeface="+mn-cs"/>
              </a:rPr>
              <a:t>. Pleasure: Friendships based on pleasure </a:t>
            </a:r>
            <a:r>
              <a:rPr lang="en-US" sz="1200" kern="1200" dirty="0" smtClean="0">
                <a:solidFill>
                  <a:schemeClr val="tx1"/>
                </a:solidFill>
                <a:effectLst/>
                <a:latin typeface="+mn-lt"/>
                <a:ea typeface="+mn-ea"/>
                <a:cs typeface="+mn-cs"/>
              </a:rPr>
              <a:t>are predicated on</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fun interests, such as attending sporting events or concerts together.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Virtue: </a:t>
            </a:r>
            <a:r>
              <a:rPr lang="en-US" sz="1200" kern="1200" dirty="0" smtClean="0">
                <a:solidFill>
                  <a:schemeClr val="tx1"/>
                </a:solidFill>
                <a:effectLst/>
                <a:latin typeface="+mn-lt"/>
                <a:ea typeface="+mn-ea"/>
                <a:cs typeface="+mn-cs"/>
              </a:rPr>
              <a:t>Friendship based on virtue has the greatest impact on human well-being in everyday life.</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39974C31-EB4A-4B21-8134-CB5741A1DC5F}" type="slidenum">
              <a:rPr lang="en-US" smtClean="0"/>
              <a:t>19</a:t>
            </a:fld>
            <a:endParaRPr lang="en-US"/>
          </a:p>
        </p:txBody>
      </p:sp>
    </p:spTree>
    <p:extLst>
      <p:ext uri="{BB962C8B-B14F-4D97-AF65-F5344CB8AC3E}">
        <p14:creationId xmlns:p14="http://schemas.microsoft.com/office/powerpoint/2010/main" val="127713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Psychological states have no link to physical health.</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a:t>
            </a:fld>
            <a:endParaRPr lang="en-US"/>
          </a:p>
        </p:txBody>
      </p:sp>
    </p:spTree>
    <p:extLst>
      <p:ext uri="{BB962C8B-B14F-4D97-AF65-F5344CB8AC3E}">
        <p14:creationId xmlns:p14="http://schemas.microsoft.com/office/powerpoint/2010/main" val="921767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000" dirty="0" smtClean="0"/>
              <a:t>The impact of the Internet on well-being depends upon:</a:t>
            </a:r>
          </a:p>
          <a:p>
            <a:pPr marL="0" lvl="0" indent="0">
              <a:buNone/>
            </a:pPr>
            <a:r>
              <a:rPr lang="en-US" sz="3000" dirty="0" smtClean="0"/>
              <a:t>1. Type of use.</a:t>
            </a:r>
          </a:p>
          <a:p>
            <a:pPr marL="0" lvl="0" indent="0">
              <a:buNone/>
            </a:pPr>
            <a:r>
              <a:rPr lang="en-US" sz="3000" dirty="0" smtClean="0"/>
              <a:t>2. The time spent online.</a:t>
            </a:r>
          </a:p>
          <a:p>
            <a:pPr marL="0" lvl="0" indent="0">
              <a:buNone/>
            </a:pPr>
            <a:r>
              <a:rPr lang="en-US" sz="3000" dirty="0" smtClean="0"/>
              <a:t>3.  When people are online.</a:t>
            </a: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20</a:t>
            </a:fld>
            <a:endParaRPr lang="en-US"/>
          </a:p>
        </p:txBody>
      </p:sp>
    </p:spTree>
    <p:extLst>
      <p:ext uri="{BB962C8B-B14F-4D97-AF65-F5344CB8AC3E}">
        <p14:creationId xmlns:p14="http://schemas.microsoft.com/office/powerpoint/2010/main" val="3996649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000" dirty="0" smtClean="0"/>
              <a:t>The impact of the Internet on well-being depends upon:</a:t>
            </a:r>
          </a:p>
          <a:p>
            <a:pPr marL="0" lvl="0" indent="0">
              <a:buNone/>
            </a:pPr>
            <a:r>
              <a:rPr lang="en-US" sz="3000" dirty="0" smtClean="0"/>
              <a:t>1. Type of use.</a:t>
            </a:r>
          </a:p>
          <a:p>
            <a:pPr marL="0" lvl="0" indent="0">
              <a:buNone/>
            </a:pPr>
            <a:r>
              <a:rPr lang="en-US" sz="3000" dirty="0" smtClean="0"/>
              <a:t>2. The time spent online.</a:t>
            </a:r>
          </a:p>
          <a:p>
            <a:pPr marL="0" lvl="0" indent="0">
              <a:buNone/>
            </a:pPr>
            <a:r>
              <a:rPr lang="en-US" sz="3000" dirty="0" smtClean="0"/>
              <a:t>3.  When people are online.</a:t>
            </a: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21</a:t>
            </a:fld>
            <a:endParaRPr lang="en-US"/>
          </a:p>
        </p:txBody>
      </p:sp>
    </p:spTree>
    <p:extLst>
      <p:ext uri="{BB962C8B-B14F-4D97-AF65-F5344CB8AC3E}">
        <p14:creationId xmlns:p14="http://schemas.microsoft.com/office/powerpoint/2010/main" val="602154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22</a:t>
            </a:fld>
            <a:endParaRPr lang="en-US"/>
          </a:p>
        </p:txBody>
      </p:sp>
    </p:spTree>
    <p:extLst>
      <p:ext uri="{BB962C8B-B14F-4D97-AF65-F5344CB8AC3E}">
        <p14:creationId xmlns:p14="http://schemas.microsoft.com/office/powerpoint/2010/main" val="3585711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23</a:t>
            </a:fld>
            <a:endParaRPr lang="en-US"/>
          </a:p>
        </p:txBody>
      </p:sp>
    </p:spTree>
    <p:extLst>
      <p:ext uri="{BB962C8B-B14F-4D97-AF65-F5344CB8AC3E}">
        <p14:creationId xmlns:p14="http://schemas.microsoft.com/office/powerpoint/2010/main" val="4047161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24</a:t>
            </a:fld>
            <a:endParaRPr lang="en-US"/>
          </a:p>
        </p:txBody>
      </p:sp>
    </p:spTree>
    <p:extLst>
      <p:ext uri="{BB962C8B-B14F-4D97-AF65-F5344CB8AC3E}">
        <p14:creationId xmlns:p14="http://schemas.microsoft.com/office/powerpoint/2010/main" val="35176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25</a:t>
            </a:fld>
            <a:endParaRPr lang="en-US"/>
          </a:p>
        </p:txBody>
      </p:sp>
    </p:spTree>
    <p:extLst>
      <p:ext uri="{BB962C8B-B14F-4D97-AF65-F5344CB8AC3E}">
        <p14:creationId xmlns:p14="http://schemas.microsoft.com/office/powerpoint/2010/main" val="3347963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I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26</a:t>
            </a:fld>
            <a:endParaRPr lang="en-US"/>
          </a:p>
        </p:txBody>
      </p:sp>
    </p:spTree>
    <p:extLst>
      <p:ext uri="{BB962C8B-B14F-4D97-AF65-F5344CB8AC3E}">
        <p14:creationId xmlns:p14="http://schemas.microsoft.com/office/powerpoint/2010/main" val="301913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I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27</a:t>
            </a:fld>
            <a:endParaRPr lang="en-US"/>
          </a:p>
        </p:txBody>
      </p:sp>
    </p:spTree>
    <p:extLst>
      <p:ext uri="{BB962C8B-B14F-4D97-AF65-F5344CB8AC3E}">
        <p14:creationId xmlns:p14="http://schemas.microsoft.com/office/powerpoint/2010/main" val="4000003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People who are kind and sympathetic to others influence changes in our immune system responses.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i="0" kern="1200" dirty="0" smtClean="0">
                <a:solidFill>
                  <a:schemeClr val="tx1"/>
                </a:solidFill>
                <a:effectLst/>
                <a:latin typeface="+mn-lt"/>
                <a:ea typeface="+mn-ea"/>
                <a:cs typeface="+mn-cs"/>
              </a:rPr>
              <a:t>Mother Teresa, </a:t>
            </a:r>
            <a:r>
              <a:rPr lang="en-US" sz="1200" kern="1200" dirty="0" smtClean="0">
                <a:solidFill>
                  <a:schemeClr val="tx1"/>
                </a:solidFill>
                <a:effectLst/>
                <a:latin typeface="+mn-lt"/>
                <a:ea typeface="+mn-ea"/>
                <a:cs typeface="+mn-cs"/>
              </a:rPr>
              <a:t>a film about the life of Nobel Peace Prize winner Mother Teresa as she worked among the sick and dying in India. Immediately after seeing the film on Mother Teresa, all participants showed increased immune system functioning.</a:t>
            </a:r>
          </a:p>
          <a:p>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IN"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28</a:t>
            </a:fld>
            <a:endParaRPr lang="en-US"/>
          </a:p>
        </p:txBody>
      </p:sp>
    </p:spTree>
    <p:extLst>
      <p:ext uri="{BB962C8B-B14F-4D97-AF65-F5344CB8AC3E}">
        <p14:creationId xmlns:p14="http://schemas.microsoft.com/office/powerpoint/2010/main" val="1339990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29</a:t>
            </a:fld>
            <a:endParaRPr lang="en-US"/>
          </a:p>
        </p:txBody>
      </p:sp>
    </p:spTree>
    <p:extLst>
      <p:ext uri="{BB962C8B-B14F-4D97-AF65-F5344CB8AC3E}">
        <p14:creationId xmlns:p14="http://schemas.microsoft.com/office/powerpoint/2010/main" val="3440321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Wellness is a state in which a person has:</a:t>
            </a:r>
          </a:p>
          <a:p>
            <a:r>
              <a:rPr lang="en-US" sz="1200" kern="1200" dirty="0" smtClean="0">
                <a:solidFill>
                  <a:schemeClr val="tx1"/>
                </a:solidFill>
                <a:effectLst/>
                <a:latin typeface="+mn-lt"/>
                <a:ea typeface="+mn-ea"/>
                <a:cs typeface="+mn-cs"/>
              </a:rPr>
              <a:t>1. </a:t>
            </a:r>
            <a:r>
              <a:rPr lang="en-US" sz="1200" kern="1200" cap="all"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zest for life,</a:t>
            </a:r>
          </a:p>
          <a:p>
            <a:r>
              <a:rPr lang="en-US" sz="1200" kern="1200" dirty="0" smtClean="0">
                <a:solidFill>
                  <a:schemeClr val="tx1"/>
                </a:solidFill>
                <a:effectLst/>
                <a:latin typeface="+mn-lt"/>
                <a:ea typeface="+mn-ea"/>
                <a:cs typeface="+mn-cs"/>
              </a:rPr>
              <a:t>2. A way of living that maximized potential,</a:t>
            </a:r>
          </a:p>
          <a:p>
            <a:r>
              <a:rPr lang="en-US" sz="1200" kern="1200" dirty="0" smtClean="0">
                <a:solidFill>
                  <a:schemeClr val="tx1"/>
                </a:solidFill>
                <a:effectLst/>
                <a:latin typeface="+mn-lt"/>
                <a:ea typeface="+mn-ea"/>
                <a:cs typeface="+mn-cs"/>
              </a:rPr>
              <a:t>3. A sense of meaning and purpose,</a:t>
            </a:r>
          </a:p>
          <a:p>
            <a:r>
              <a:rPr lang="en-US" sz="1200" kern="1200" dirty="0" smtClean="0">
                <a:solidFill>
                  <a:schemeClr val="tx1"/>
                </a:solidFill>
                <a:effectLst/>
                <a:latin typeface="+mn-lt"/>
                <a:ea typeface="+mn-ea"/>
                <a:cs typeface="+mn-cs"/>
              </a:rPr>
              <a:t>4. A sense of social responsibility</a:t>
            </a:r>
          </a:p>
          <a:p>
            <a:r>
              <a:rPr lang="en-US" sz="1200" kern="1200" dirty="0" smtClean="0">
                <a:solidFill>
                  <a:schemeClr val="tx1"/>
                </a:solidFill>
                <a:effectLst/>
                <a:latin typeface="+mn-lt"/>
                <a:ea typeface="+mn-ea"/>
                <a:cs typeface="+mn-cs"/>
              </a:rPr>
              <a:t>5. Skills for adapting to the challenges of a changing environment.</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Wellness encompasses the benefits of exercise, nutrition, stress management, emotional self-regulation, social support, and personal growth.</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a:t>
            </a:fld>
            <a:endParaRPr lang="en-US"/>
          </a:p>
        </p:txBody>
      </p:sp>
    </p:spTree>
    <p:extLst>
      <p:ext uri="{BB962C8B-B14F-4D97-AF65-F5344CB8AC3E}">
        <p14:creationId xmlns:p14="http://schemas.microsoft.com/office/powerpoint/2010/main" val="1882391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People who scored high on a sense of humor scale also tended to score high on measures of optimism, extraversion, capacity for intimacy, and scored low on measures of neuroticism.</a:t>
            </a:r>
          </a:p>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30</a:t>
            </a:fld>
            <a:endParaRPr lang="en-US"/>
          </a:p>
        </p:txBody>
      </p:sp>
    </p:spTree>
    <p:extLst>
      <p:ext uri="{BB962C8B-B14F-4D97-AF65-F5344CB8AC3E}">
        <p14:creationId xmlns:p14="http://schemas.microsoft.com/office/powerpoint/2010/main" val="1400829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31</a:t>
            </a:fld>
            <a:endParaRPr lang="en-US"/>
          </a:p>
        </p:txBody>
      </p:sp>
    </p:spTree>
    <p:extLst>
      <p:ext uri="{BB962C8B-B14F-4D97-AF65-F5344CB8AC3E}">
        <p14:creationId xmlns:p14="http://schemas.microsoft.com/office/powerpoint/2010/main" val="2273029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Music improves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health and well-being through the engagement of neurochemical systems involving these four aspects: reward, motivation, and pleasure; stress and arousal; immunity; and social affiliation.</a:t>
            </a:r>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32</a:t>
            </a:fld>
            <a:endParaRPr lang="en-US"/>
          </a:p>
        </p:txBody>
      </p:sp>
    </p:spTree>
    <p:extLst>
      <p:ext uri="{BB962C8B-B14F-4D97-AF65-F5344CB8AC3E}">
        <p14:creationId xmlns:p14="http://schemas.microsoft.com/office/powerpoint/2010/main" val="3538891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Music improves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health and well-being through the engagement of neurochemical systems involving these four aspects: reward, motivation, and pleasure; stress and arousal; immunity; and social affiliation.</a:t>
            </a:r>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33</a:t>
            </a:fld>
            <a:endParaRPr lang="en-US"/>
          </a:p>
        </p:txBody>
      </p:sp>
    </p:spTree>
    <p:extLst>
      <p:ext uri="{BB962C8B-B14F-4D97-AF65-F5344CB8AC3E}">
        <p14:creationId xmlns:p14="http://schemas.microsoft.com/office/powerpoint/2010/main" val="321264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34</a:t>
            </a:fld>
            <a:endParaRPr lang="en-US"/>
          </a:p>
        </p:txBody>
      </p:sp>
    </p:spTree>
    <p:extLst>
      <p:ext uri="{BB962C8B-B14F-4D97-AF65-F5344CB8AC3E}">
        <p14:creationId xmlns:p14="http://schemas.microsoft.com/office/powerpoint/2010/main" val="3784515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35</a:t>
            </a:fld>
            <a:endParaRPr lang="en-US"/>
          </a:p>
        </p:txBody>
      </p:sp>
    </p:spTree>
    <p:extLst>
      <p:ext uri="{BB962C8B-B14F-4D97-AF65-F5344CB8AC3E}">
        <p14:creationId xmlns:p14="http://schemas.microsoft.com/office/powerpoint/2010/main" val="2871159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Life longing</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strong feeling that life is incomplete or imperfect, coupled with a desire for ideal, alternative states and experiences of life.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emotions associated with life longings are often ambivalent, bittersweet, and alert us to both gains and losses in life.</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36</a:t>
            </a:fld>
            <a:endParaRPr lang="en-US"/>
          </a:p>
        </p:txBody>
      </p:sp>
    </p:spTree>
    <p:extLst>
      <p:ext uri="{BB962C8B-B14F-4D97-AF65-F5344CB8AC3E}">
        <p14:creationId xmlns:p14="http://schemas.microsoft.com/office/powerpoint/2010/main" val="905695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Life longing</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strong feeling that life is incomplete or imperfect, coupled with a desire for ideal, alternative states and experiences of life.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emotions associated with life longings are often ambivalent, bittersweet, and alert us to both gains and losses in life.</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37</a:t>
            </a:fld>
            <a:endParaRPr lang="en-US"/>
          </a:p>
        </p:txBody>
      </p:sp>
    </p:spTree>
    <p:extLst>
      <p:ext uri="{BB962C8B-B14F-4D97-AF65-F5344CB8AC3E}">
        <p14:creationId xmlns:p14="http://schemas.microsoft.com/office/powerpoint/2010/main" val="73123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39</a:t>
            </a:fld>
            <a:endParaRPr lang="en-US"/>
          </a:p>
        </p:txBody>
      </p:sp>
    </p:spTree>
    <p:extLst>
      <p:ext uri="{BB962C8B-B14F-4D97-AF65-F5344CB8AC3E}">
        <p14:creationId xmlns:p14="http://schemas.microsoft.com/office/powerpoint/2010/main" val="3025341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41</a:t>
            </a:fld>
            <a:endParaRPr lang="en-US"/>
          </a:p>
        </p:txBody>
      </p:sp>
    </p:spTree>
    <p:extLst>
      <p:ext uri="{BB962C8B-B14F-4D97-AF65-F5344CB8AC3E}">
        <p14:creationId xmlns:p14="http://schemas.microsoft.com/office/powerpoint/2010/main" val="3416826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Wellness is a state in which a person has:</a:t>
            </a:r>
          </a:p>
          <a:p>
            <a:r>
              <a:rPr lang="en-US" sz="1200" kern="1200" dirty="0" smtClean="0">
                <a:solidFill>
                  <a:schemeClr val="tx1"/>
                </a:solidFill>
                <a:effectLst/>
                <a:latin typeface="+mn-lt"/>
                <a:ea typeface="+mn-ea"/>
                <a:cs typeface="+mn-cs"/>
              </a:rPr>
              <a:t>1. </a:t>
            </a:r>
            <a:r>
              <a:rPr lang="en-US" sz="1200" kern="1200" cap="all"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zest for life,</a:t>
            </a:r>
          </a:p>
          <a:p>
            <a:r>
              <a:rPr lang="en-US" sz="1200" kern="1200" dirty="0" smtClean="0">
                <a:solidFill>
                  <a:schemeClr val="tx1"/>
                </a:solidFill>
                <a:effectLst/>
                <a:latin typeface="+mn-lt"/>
                <a:ea typeface="+mn-ea"/>
                <a:cs typeface="+mn-cs"/>
              </a:rPr>
              <a:t>2. A way of living that maximized potential,</a:t>
            </a:r>
          </a:p>
          <a:p>
            <a:r>
              <a:rPr lang="en-US" sz="1200" kern="1200" dirty="0" smtClean="0">
                <a:solidFill>
                  <a:schemeClr val="tx1"/>
                </a:solidFill>
                <a:effectLst/>
                <a:latin typeface="+mn-lt"/>
                <a:ea typeface="+mn-ea"/>
                <a:cs typeface="+mn-cs"/>
              </a:rPr>
              <a:t>3. A sense of meaning and purpose,</a:t>
            </a:r>
          </a:p>
          <a:p>
            <a:r>
              <a:rPr lang="en-US" sz="1200" kern="1200" dirty="0" smtClean="0">
                <a:solidFill>
                  <a:schemeClr val="tx1"/>
                </a:solidFill>
                <a:effectLst/>
                <a:latin typeface="+mn-lt"/>
                <a:ea typeface="+mn-ea"/>
                <a:cs typeface="+mn-cs"/>
              </a:rPr>
              <a:t>4. A sense of social responsibility</a:t>
            </a:r>
          </a:p>
          <a:p>
            <a:r>
              <a:rPr lang="en-US" sz="1200" kern="1200" dirty="0" smtClean="0">
                <a:solidFill>
                  <a:schemeClr val="tx1"/>
                </a:solidFill>
                <a:effectLst/>
                <a:latin typeface="+mn-lt"/>
                <a:ea typeface="+mn-ea"/>
                <a:cs typeface="+mn-cs"/>
              </a:rPr>
              <a:t>5. Skills for adapting to the challenges of a changing environment.</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Wellness encompasses the benefits of exercise, nutrition, stress management, emotional self-regulation, social support, and personal growth.</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a:t>
            </a:fld>
            <a:endParaRPr lang="en-US"/>
          </a:p>
        </p:txBody>
      </p:sp>
    </p:spTree>
    <p:extLst>
      <p:ext uri="{BB962C8B-B14F-4D97-AF65-F5344CB8AC3E}">
        <p14:creationId xmlns:p14="http://schemas.microsoft.com/office/powerpoint/2010/main" val="1333237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42</a:t>
            </a:fld>
            <a:endParaRPr lang="en-US"/>
          </a:p>
        </p:txBody>
      </p:sp>
    </p:spTree>
    <p:extLst>
      <p:ext uri="{BB962C8B-B14F-4D97-AF65-F5344CB8AC3E}">
        <p14:creationId xmlns:p14="http://schemas.microsoft.com/office/powerpoint/2010/main" val="37368285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43</a:t>
            </a:fld>
            <a:endParaRPr lang="en-US"/>
          </a:p>
        </p:txBody>
      </p:sp>
    </p:spTree>
    <p:extLst>
      <p:ext uri="{BB962C8B-B14F-4D97-AF65-F5344CB8AC3E}">
        <p14:creationId xmlns:p14="http://schemas.microsoft.com/office/powerpoint/2010/main" val="1086766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Combination of three cognitive factors involved with how people interpret life events</a:t>
            </a:r>
            <a:r>
              <a:rPr lang="en-US" sz="1200" dirty="0" smtClean="0"/>
              <a:t>:</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1. A sense of </a:t>
            </a:r>
            <a:r>
              <a:rPr lang="en-US" sz="1200" kern="1200" cap="all" dirty="0" smtClean="0">
                <a:solidFill>
                  <a:schemeClr val="tx1"/>
                </a:solidFill>
                <a:effectLst/>
                <a:latin typeface="+mn-lt"/>
                <a:ea typeface="+mn-ea"/>
                <a:cs typeface="+mn-cs"/>
              </a:rPr>
              <a:t>control</a:t>
            </a:r>
            <a:r>
              <a:rPr lang="en-US" sz="1200" kern="1200" dirty="0" smtClean="0">
                <a:solidFill>
                  <a:schemeClr val="tx1"/>
                </a:solidFill>
                <a:effectLst/>
                <a:latin typeface="+mn-lt"/>
                <a:ea typeface="+mn-ea"/>
                <a:cs typeface="+mn-cs"/>
              </a:rPr>
              <a:t> over their lives.</a:t>
            </a:r>
          </a:p>
          <a:p>
            <a:pPr lvl="0"/>
            <a:r>
              <a:rPr lang="en-US" sz="1200" kern="1200" dirty="0" smtClean="0">
                <a:solidFill>
                  <a:schemeClr val="tx1"/>
                </a:solidFill>
                <a:effectLst/>
                <a:latin typeface="+mn-lt"/>
                <a:ea typeface="+mn-ea"/>
                <a:cs typeface="+mn-cs"/>
              </a:rPr>
              <a:t>2. A sense that the stress they were facing presented them with a </a:t>
            </a:r>
            <a:r>
              <a:rPr lang="en-US" sz="1200" kern="1200" cap="all" dirty="0" smtClean="0">
                <a:solidFill>
                  <a:schemeClr val="tx1"/>
                </a:solidFill>
                <a:effectLst/>
                <a:latin typeface="+mn-lt"/>
                <a:ea typeface="+mn-ea"/>
                <a:cs typeface="+mn-cs"/>
              </a:rPr>
              <a:t>challenge</a:t>
            </a:r>
            <a:r>
              <a:rPr lang="en-US" sz="1200" kern="1200" dirty="0" smtClean="0">
                <a:solidFill>
                  <a:schemeClr val="tx1"/>
                </a:solidFill>
                <a:effectLst/>
                <a:latin typeface="+mn-lt"/>
                <a:ea typeface="+mn-ea"/>
                <a:cs typeface="+mn-cs"/>
              </a:rPr>
              <a:t>, rather than a crisis.</a:t>
            </a:r>
          </a:p>
          <a:p>
            <a:pPr lvl="0"/>
            <a:r>
              <a:rPr lang="en-US" sz="1200" kern="1200" dirty="0" smtClean="0">
                <a:solidFill>
                  <a:schemeClr val="tx1"/>
                </a:solidFill>
                <a:effectLst/>
                <a:latin typeface="+mn-lt"/>
                <a:ea typeface="+mn-ea"/>
                <a:cs typeface="+mn-cs"/>
              </a:rPr>
              <a:t>3. A sense of </a:t>
            </a:r>
            <a:r>
              <a:rPr lang="en-US" sz="1200" kern="1200" cap="all" dirty="0" smtClean="0">
                <a:solidFill>
                  <a:schemeClr val="tx1"/>
                </a:solidFill>
                <a:effectLst/>
                <a:latin typeface="+mn-lt"/>
                <a:ea typeface="+mn-ea"/>
                <a:cs typeface="+mn-cs"/>
              </a:rPr>
              <a:t>commitment</a:t>
            </a:r>
            <a:r>
              <a:rPr lang="en-US" sz="1200" kern="1200" dirty="0" smtClean="0">
                <a:solidFill>
                  <a:schemeClr val="tx1"/>
                </a:solidFill>
                <a:effectLst/>
                <a:latin typeface="+mn-lt"/>
                <a:ea typeface="+mn-ea"/>
                <a:cs typeface="+mn-cs"/>
              </a:rPr>
              <a:t> to the various areas of their life.</a:t>
            </a:r>
          </a:p>
        </p:txBody>
      </p:sp>
      <p:sp>
        <p:nvSpPr>
          <p:cNvPr id="4" name="Slide Number Placeholder 3"/>
          <p:cNvSpPr>
            <a:spLocks noGrp="1"/>
          </p:cNvSpPr>
          <p:nvPr>
            <p:ph type="sldNum" sz="quarter" idx="10"/>
          </p:nvPr>
        </p:nvSpPr>
        <p:spPr/>
        <p:txBody>
          <a:bodyPr/>
          <a:lstStyle/>
          <a:p>
            <a:fld id="{39974C31-EB4A-4B21-8134-CB5741A1DC5F}" type="slidenum">
              <a:rPr lang="en-US" smtClean="0"/>
              <a:t>45</a:t>
            </a:fld>
            <a:endParaRPr lang="en-US"/>
          </a:p>
        </p:txBody>
      </p:sp>
    </p:spTree>
    <p:extLst>
      <p:ext uri="{BB962C8B-B14F-4D97-AF65-F5344CB8AC3E}">
        <p14:creationId xmlns:p14="http://schemas.microsoft.com/office/powerpoint/2010/main" val="595517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Combination of three cognitive factors involved with how people interpret life events</a:t>
            </a:r>
            <a:r>
              <a:rPr lang="en-US" sz="1200" dirty="0" smtClean="0"/>
              <a:t>:</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1. A sense of </a:t>
            </a:r>
            <a:r>
              <a:rPr lang="en-US" sz="1200" kern="1200" cap="all" dirty="0" smtClean="0">
                <a:solidFill>
                  <a:schemeClr val="tx1"/>
                </a:solidFill>
                <a:effectLst/>
                <a:latin typeface="+mn-lt"/>
                <a:ea typeface="+mn-ea"/>
                <a:cs typeface="+mn-cs"/>
              </a:rPr>
              <a:t>control</a:t>
            </a:r>
            <a:r>
              <a:rPr lang="en-US" sz="1200" kern="1200" dirty="0" smtClean="0">
                <a:solidFill>
                  <a:schemeClr val="tx1"/>
                </a:solidFill>
                <a:effectLst/>
                <a:latin typeface="+mn-lt"/>
                <a:ea typeface="+mn-ea"/>
                <a:cs typeface="+mn-cs"/>
              </a:rPr>
              <a:t> over their lives.</a:t>
            </a:r>
          </a:p>
          <a:p>
            <a:pPr lvl="0"/>
            <a:r>
              <a:rPr lang="en-US" sz="1200" kern="1200" dirty="0" smtClean="0">
                <a:solidFill>
                  <a:schemeClr val="tx1"/>
                </a:solidFill>
                <a:effectLst/>
                <a:latin typeface="+mn-lt"/>
                <a:ea typeface="+mn-ea"/>
                <a:cs typeface="+mn-cs"/>
              </a:rPr>
              <a:t>2. A sense that the stress they were facing presented them with a </a:t>
            </a:r>
            <a:r>
              <a:rPr lang="en-US" sz="1200" kern="1200" cap="all" dirty="0" smtClean="0">
                <a:solidFill>
                  <a:schemeClr val="tx1"/>
                </a:solidFill>
                <a:effectLst/>
                <a:latin typeface="+mn-lt"/>
                <a:ea typeface="+mn-ea"/>
                <a:cs typeface="+mn-cs"/>
              </a:rPr>
              <a:t>challenge</a:t>
            </a:r>
            <a:r>
              <a:rPr lang="en-US" sz="1200" kern="1200" dirty="0" smtClean="0">
                <a:solidFill>
                  <a:schemeClr val="tx1"/>
                </a:solidFill>
                <a:effectLst/>
                <a:latin typeface="+mn-lt"/>
                <a:ea typeface="+mn-ea"/>
                <a:cs typeface="+mn-cs"/>
              </a:rPr>
              <a:t>, rather than a crisis.</a:t>
            </a:r>
          </a:p>
          <a:p>
            <a:pPr lvl="0"/>
            <a:r>
              <a:rPr lang="en-US" sz="1200" kern="1200" dirty="0" smtClean="0">
                <a:solidFill>
                  <a:schemeClr val="tx1"/>
                </a:solidFill>
                <a:effectLst/>
                <a:latin typeface="+mn-lt"/>
                <a:ea typeface="+mn-ea"/>
                <a:cs typeface="+mn-cs"/>
              </a:rPr>
              <a:t>3. A sense of </a:t>
            </a:r>
            <a:r>
              <a:rPr lang="en-US" sz="1200" kern="1200" cap="all" dirty="0" smtClean="0">
                <a:solidFill>
                  <a:schemeClr val="tx1"/>
                </a:solidFill>
                <a:effectLst/>
                <a:latin typeface="+mn-lt"/>
                <a:ea typeface="+mn-ea"/>
                <a:cs typeface="+mn-cs"/>
              </a:rPr>
              <a:t>commitment</a:t>
            </a:r>
            <a:r>
              <a:rPr lang="en-US" sz="1200" kern="1200" dirty="0" smtClean="0">
                <a:solidFill>
                  <a:schemeClr val="tx1"/>
                </a:solidFill>
                <a:effectLst/>
                <a:latin typeface="+mn-lt"/>
                <a:ea typeface="+mn-ea"/>
                <a:cs typeface="+mn-cs"/>
              </a:rPr>
              <a:t> to the various areas of their life.</a:t>
            </a:r>
          </a:p>
        </p:txBody>
      </p:sp>
      <p:sp>
        <p:nvSpPr>
          <p:cNvPr id="4" name="Slide Number Placeholder 3"/>
          <p:cNvSpPr>
            <a:spLocks noGrp="1"/>
          </p:cNvSpPr>
          <p:nvPr>
            <p:ph type="sldNum" sz="quarter" idx="10"/>
          </p:nvPr>
        </p:nvSpPr>
        <p:spPr/>
        <p:txBody>
          <a:bodyPr/>
          <a:lstStyle/>
          <a:p>
            <a:fld id="{39974C31-EB4A-4B21-8134-CB5741A1DC5F}" type="slidenum">
              <a:rPr lang="en-US" smtClean="0"/>
              <a:t>46</a:t>
            </a:fld>
            <a:endParaRPr lang="en-US"/>
          </a:p>
        </p:txBody>
      </p:sp>
    </p:spTree>
    <p:extLst>
      <p:ext uri="{BB962C8B-B14F-4D97-AF65-F5344CB8AC3E}">
        <p14:creationId xmlns:p14="http://schemas.microsoft.com/office/powerpoint/2010/main" val="2162657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Combination of three cognitive factors involved with how people interpret life events</a:t>
            </a:r>
            <a:r>
              <a:rPr lang="en-US" sz="1200" dirty="0" smtClean="0"/>
              <a:t>:</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1. A sense of </a:t>
            </a:r>
            <a:r>
              <a:rPr lang="en-US" sz="1200" kern="1200" cap="all" dirty="0" smtClean="0">
                <a:solidFill>
                  <a:schemeClr val="tx1"/>
                </a:solidFill>
                <a:effectLst/>
                <a:latin typeface="+mn-lt"/>
                <a:ea typeface="+mn-ea"/>
                <a:cs typeface="+mn-cs"/>
              </a:rPr>
              <a:t>control</a:t>
            </a:r>
            <a:r>
              <a:rPr lang="en-US" sz="1200" kern="1200" dirty="0" smtClean="0">
                <a:solidFill>
                  <a:schemeClr val="tx1"/>
                </a:solidFill>
                <a:effectLst/>
                <a:latin typeface="+mn-lt"/>
                <a:ea typeface="+mn-ea"/>
                <a:cs typeface="+mn-cs"/>
              </a:rPr>
              <a:t> over their lives.</a:t>
            </a:r>
          </a:p>
          <a:p>
            <a:pPr lvl="0"/>
            <a:r>
              <a:rPr lang="en-US" sz="1200" kern="1200" dirty="0" smtClean="0">
                <a:solidFill>
                  <a:schemeClr val="tx1"/>
                </a:solidFill>
                <a:effectLst/>
                <a:latin typeface="+mn-lt"/>
                <a:ea typeface="+mn-ea"/>
                <a:cs typeface="+mn-cs"/>
              </a:rPr>
              <a:t>2. A sense that the stress they were facing presented them with a </a:t>
            </a:r>
            <a:r>
              <a:rPr lang="en-US" sz="1200" kern="1200" cap="all" dirty="0" smtClean="0">
                <a:solidFill>
                  <a:schemeClr val="tx1"/>
                </a:solidFill>
                <a:effectLst/>
                <a:latin typeface="+mn-lt"/>
                <a:ea typeface="+mn-ea"/>
                <a:cs typeface="+mn-cs"/>
              </a:rPr>
              <a:t>challenge</a:t>
            </a:r>
            <a:r>
              <a:rPr lang="en-US" sz="1200" kern="1200" dirty="0" smtClean="0">
                <a:solidFill>
                  <a:schemeClr val="tx1"/>
                </a:solidFill>
                <a:effectLst/>
                <a:latin typeface="+mn-lt"/>
                <a:ea typeface="+mn-ea"/>
                <a:cs typeface="+mn-cs"/>
              </a:rPr>
              <a:t>, rather than a crisis.</a:t>
            </a:r>
          </a:p>
          <a:p>
            <a:pPr lvl="0"/>
            <a:r>
              <a:rPr lang="en-US" sz="1200" kern="1200" dirty="0" smtClean="0">
                <a:solidFill>
                  <a:schemeClr val="tx1"/>
                </a:solidFill>
                <a:effectLst/>
                <a:latin typeface="+mn-lt"/>
                <a:ea typeface="+mn-ea"/>
                <a:cs typeface="+mn-cs"/>
              </a:rPr>
              <a:t>3. A sense of </a:t>
            </a:r>
            <a:r>
              <a:rPr lang="en-US" sz="1200" kern="1200" cap="all" dirty="0" smtClean="0">
                <a:solidFill>
                  <a:schemeClr val="tx1"/>
                </a:solidFill>
                <a:effectLst/>
                <a:latin typeface="+mn-lt"/>
                <a:ea typeface="+mn-ea"/>
                <a:cs typeface="+mn-cs"/>
              </a:rPr>
              <a:t>commitment</a:t>
            </a:r>
            <a:r>
              <a:rPr lang="en-US" sz="1200" kern="1200" dirty="0" smtClean="0">
                <a:solidFill>
                  <a:schemeClr val="tx1"/>
                </a:solidFill>
                <a:effectLst/>
                <a:latin typeface="+mn-lt"/>
                <a:ea typeface="+mn-ea"/>
                <a:cs typeface="+mn-cs"/>
              </a:rPr>
              <a:t> to the various areas of their life.</a:t>
            </a:r>
          </a:p>
        </p:txBody>
      </p:sp>
      <p:sp>
        <p:nvSpPr>
          <p:cNvPr id="4" name="Slide Number Placeholder 3"/>
          <p:cNvSpPr>
            <a:spLocks noGrp="1"/>
          </p:cNvSpPr>
          <p:nvPr>
            <p:ph type="sldNum" sz="quarter" idx="10"/>
          </p:nvPr>
        </p:nvSpPr>
        <p:spPr/>
        <p:txBody>
          <a:bodyPr/>
          <a:lstStyle/>
          <a:p>
            <a:fld id="{39974C31-EB4A-4B21-8134-CB5741A1DC5F}" type="slidenum">
              <a:rPr lang="en-US" smtClean="0"/>
              <a:t>47</a:t>
            </a:fld>
            <a:endParaRPr lang="en-US"/>
          </a:p>
        </p:txBody>
      </p:sp>
    </p:spTree>
    <p:extLst>
      <p:ext uri="{BB962C8B-B14F-4D97-AF65-F5344CB8AC3E}">
        <p14:creationId xmlns:p14="http://schemas.microsoft.com/office/powerpoint/2010/main" val="990657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smtClean="0"/>
              <a:t>Effective adjunctive therapy</a:t>
            </a:r>
            <a:r>
              <a:rPr lang="en-US" dirty="0" smtClean="0"/>
              <a:t>: I</a:t>
            </a:r>
            <a:r>
              <a:rPr lang="en-US" sz="1200" kern="1200" dirty="0" smtClean="0">
                <a:solidFill>
                  <a:schemeClr val="tx1"/>
                </a:solidFill>
                <a:effectLst/>
                <a:latin typeface="+mn-lt"/>
                <a:ea typeface="+mn-ea"/>
                <a:cs typeface="+mn-cs"/>
              </a:rPr>
              <a:t>n medical settings, the use of mindfulness has also been an effective adjunctive therapy for such conditions as cancer, insomnia, multiple sclerosis, and has been used to foster greater attention of health professionals to patients’ needs and concerns.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impact of mindfulness meditation may be greater for people who already have higher trait mindfulness.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48</a:t>
            </a:fld>
            <a:endParaRPr lang="en-US"/>
          </a:p>
        </p:txBody>
      </p:sp>
    </p:spTree>
    <p:extLst>
      <p:ext uri="{BB962C8B-B14F-4D97-AF65-F5344CB8AC3E}">
        <p14:creationId xmlns:p14="http://schemas.microsoft.com/office/powerpoint/2010/main" val="551042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Insight</a:t>
            </a:r>
            <a:r>
              <a:rPr lang="en-US" sz="1200" kern="1200" dirty="0" smtClean="0">
                <a:solidFill>
                  <a:schemeClr val="tx1"/>
                </a:solidFill>
                <a:effectLst/>
                <a:latin typeface="+mn-lt"/>
                <a:ea typeface="+mn-ea"/>
                <a:cs typeface="+mn-cs"/>
              </a:rPr>
              <a:t>: ”Discernment” and the perception of “heightened reality,” a quality often linked to intuition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nurtured through sensory experience and empathy.</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Wisdom</a:t>
            </a:r>
            <a:r>
              <a:rPr lang="en-US" sz="1200" kern="1200" dirty="0" smtClean="0">
                <a:solidFill>
                  <a:schemeClr val="tx1"/>
                </a:solidFill>
                <a:effectLst/>
                <a:latin typeface="+mn-lt"/>
                <a:ea typeface="+mn-ea"/>
                <a:cs typeface="+mn-cs"/>
              </a:rPr>
              <a:t>: A blend of emotional maturity, sound judgment, and able reasoning.</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Playfulness</a:t>
            </a:r>
            <a:r>
              <a:rPr lang="en-US" sz="1200" kern="1200" dirty="0" smtClean="0">
                <a:solidFill>
                  <a:schemeClr val="tx1"/>
                </a:solidFill>
                <a:effectLst/>
                <a:latin typeface="+mn-lt"/>
                <a:ea typeface="+mn-ea"/>
                <a:cs typeface="+mn-cs"/>
              </a:rPr>
              <a:t>: A vital quality of elder living, and tersely stated that, “The opposite of play is death.”</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49</a:t>
            </a:fld>
            <a:endParaRPr lang="en-US"/>
          </a:p>
        </p:txBody>
      </p:sp>
    </p:spTree>
    <p:extLst>
      <p:ext uri="{BB962C8B-B14F-4D97-AF65-F5344CB8AC3E}">
        <p14:creationId xmlns:p14="http://schemas.microsoft.com/office/powerpoint/2010/main" val="2855037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Insight</a:t>
            </a:r>
            <a:r>
              <a:rPr lang="en-US" sz="1200" kern="1200" dirty="0" smtClean="0">
                <a:solidFill>
                  <a:schemeClr val="tx1"/>
                </a:solidFill>
                <a:effectLst/>
                <a:latin typeface="+mn-lt"/>
                <a:ea typeface="+mn-ea"/>
                <a:cs typeface="+mn-cs"/>
              </a:rPr>
              <a:t>: ”Discernment” and the perception of “heightened reality,” a quality often linked to intuition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nurtured through sensory experience and empathy.</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Wisdom</a:t>
            </a:r>
            <a:r>
              <a:rPr lang="en-US" sz="1200" kern="1200" dirty="0" smtClean="0">
                <a:solidFill>
                  <a:schemeClr val="tx1"/>
                </a:solidFill>
                <a:effectLst/>
                <a:latin typeface="+mn-lt"/>
                <a:ea typeface="+mn-ea"/>
                <a:cs typeface="+mn-cs"/>
              </a:rPr>
              <a:t>: A blend of emotional maturity, sound judgment, and able reasoning.</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Playfulness</a:t>
            </a:r>
            <a:r>
              <a:rPr lang="en-US" sz="1200" kern="1200" dirty="0" smtClean="0">
                <a:solidFill>
                  <a:schemeClr val="tx1"/>
                </a:solidFill>
                <a:effectLst/>
                <a:latin typeface="+mn-lt"/>
                <a:ea typeface="+mn-ea"/>
                <a:cs typeface="+mn-cs"/>
              </a:rPr>
              <a:t>: A vital quality of elder living, and tersely stated that, “The opposite of play is death.”</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50</a:t>
            </a:fld>
            <a:endParaRPr lang="en-US"/>
          </a:p>
        </p:txBody>
      </p:sp>
    </p:spTree>
    <p:extLst>
      <p:ext uri="{BB962C8B-B14F-4D97-AF65-F5344CB8AC3E}">
        <p14:creationId xmlns:p14="http://schemas.microsoft.com/office/powerpoint/2010/main" val="4166796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Nine characteristics</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1. They remained physically active in their environments.</a:t>
            </a:r>
          </a:p>
          <a:p>
            <a:r>
              <a:rPr lang="en-US" sz="1200" kern="1200" dirty="0" smtClean="0">
                <a:solidFill>
                  <a:schemeClr val="tx1"/>
                </a:solidFill>
                <a:effectLst/>
                <a:latin typeface="+mn-lt"/>
                <a:ea typeface="+mn-ea"/>
                <a:cs typeface="+mn-cs"/>
              </a:rPr>
              <a:t>2. They had a strong sense of purpose or a reason to wake up in the morning.</a:t>
            </a:r>
          </a:p>
          <a:p>
            <a:r>
              <a:rPr lang="en-US" sz="1200" kern="1200" dirty="0" smtClean="0">
                <a:solidFill>
                  <a:schemeClr val="tx1"/>
                </a:solidFill>
                <a:effectLst/>
                <a:latin typeface="+mn-lt"/>
                <a:ea typeface="+mn-ea"/>
                <a:cs typeface="+mn-cs"/>
              </a:rPr>
              <a:t>3. They “downshifted” or found ways to decrease stress every day. </a:t>
            </a:r>
          </a:p>
          <a:p>
            <a:r>
              <a:rPr lang="en-US" sz="1200" kern="1200" dirty="0" smtClean="0">
                <a:solidFill>
                  <a:schemeClr val="tx1"/>
                </a:solidFill>
                <a:effectLst/>
                <a:latin typeface="+mn-lt"/>
                <a:ea typeface="+mn-ea"/>
                <a:cs typeface="+mn-cs"/>
              </a:rPr>
              <a:t>4. They did not overeat and ate their smallest meals in the afternoon and evening.</a:t>
            </a:r>
          </a:p>
          <a:p>
            <a:r>
              <a:rPr lang="en-US" sz="1200" kern="1200" dirty="0" smtClean="0">
                <a:solidFill>
                  <a:schemeClr val="tx1"/>
                </a:solidFill>
                <a:effectLst/>
                <a:latin typeface="+mn-lt"/>
                <a:ea typeface="+mn-ea"/>
                <a:cs typeface="+mn-cs"/>
              </a:rPr>
              <a:t>5. They ate small portions of meat; more fruits and vegetables.</a:t>
            </a:r>
          </a:p>
          <a:p>
            <a:r>
              <a:rPr lang="en-US" sz="1200" kern="1200" dirty="0" smtClean="0">
                <a:solidFill>
                  <a:schemeClr val="tx1"/>
                </a:solidFill>
                <a:effectLst/>
                <a:latin typeface="+mn-lt"/>
                <a:ea typeface="+mn-ea"/>
                <a:cs typeface="+mn-cs"/>
              </a:rPr>
              <a:t>6. They drank alcohol in moderate amounts.</a:t>
            </a:r>
          </a:p>
          <a:p>
            <a:r>
              <a:rPr lang="en-US" sz="1200" kern="1200" dirty="0" smtClean="0">
                <a:solidFill>
                  <a:schemeClr val="tx1"/>
                </a:solidFill>
                <a:effectLst/>
                <a:latin typeface="+mn-lt"/>
                <a:ea typeface="+mn-ea"/>
                <a:cs typeface="+mn-cs"/>
              </a:rPr>
              <a:t>7. They belonged to a faith-based community.</a:t>
            </a:r>
          </a:p>
          <a:p>
            <a:r>
              <a:rPr lang="en-US" sz="1200" kern="1200" dirty="0" smtClean="0">
                <a:solidFill>
                  <a:schemeClr val="tx1"/>
                </a:solidFill>
                <a:effectLst/>
                <a:latin typeface="+mn-lt"/>
                <a:ea typeface="+mn-ea"/>
                <a:cs typeface="+mn-cs"/>
              </a:rPr>
              <a:t>8. They put their families first and experienced satisfying social connections.</a:t>
            </a:r>
          </a:p>
          <a:p>
            <a:r>
              <a:rPr lang="en-US" sz="1200" kern="1200" dirty="0" smtClean="0">
                <a:solidFill>
                  <a:schemeClr val="tx1"/>
                </a:solidFill>
                <a:effectLst/>
                <a:latin typeface="+mn-lt"/>
                <a:ea typeface="+mn-ea"/>
                <a:cs typeface="+mn-cs"/>
              </a:rPr>
              <a:t>9. They shared in supportive social circles and groups of friends.</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55</a:t>
            </a:fld>
            <a:endParaRPr lang="en-US"/>
          </a:p>
        </p:txBody>
      </p:sp>
    </p:spTree>
    <p:extLst>
      <p:ext uri="{BB962C8B-B14F-4D97-AF65-F5344CB8AC3E}">
        <p14:creationId xmlns:p14="http://schemas.microsoft.com/office/powerpoint/2010/main" val="3459032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Diminishing the physical, emotional, and psychological burden linked to stressful life events and daily hassles.</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56</a:t>
            </a:fld>
            <a:endParaRPr lang="en-US"/>
          </a:p>
        </p:txBody>
      </p:sp>
    </p:spTree>
    <p:extLst>
      <p:ext uri="{BB962C8B-B14F-4D97-AF65-F5344CB8AC3E}">
        <p14:creationId xmlns:p14="http://schemas.microsoft.com/office/powerpoint/2010/main" val="1086890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5</a:t>
            </a:fld>
            <a:endParaRPr lang="en-US"/>
          </a:p>
        </p:txBody>
      </p:sp>
    </p:spTree>
    <p:extLst>
      <p:ext uri="{BB962C8B-B14F-4D97-AF65-F5344CB8AC3E}">
        <p14:creationId xmlns:p14="http://schemas.microsoft.com/office/powerpoint/2010/main" val="10196296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Emotion-Focused</a:t>
            </a:r>
            <a:r>
              <a:rPr lang="en-US" sz="1200" kern="1200" dirty="0" smtClean="0">
                <a:solidFill>
                  <a:schemeClr val="tx1"/>
                </a:solidFill>
                <a:effectLst/>
                <a:latin typeface="+mn-lt"/>
                <a:ea typeface="+mn-ea"/>
                <a:cs typeface="+mn-cs"/>
              </a:rPr>
              <a:t>: Focus primarily on the emotional reactions to the stressor.</a:t>
            </a:r>
          </a:p>
          <a:p>
            <a:r>
              <a:rPr lang="en-US" sz="1200" kern="1200" dirty="0" smtClean="0">
                <a:solidFill>
                  <a:schemeClr val="tx1"/>
                </a:solidFill>
                <a:effectLst/>
                <a:latin typeface="+mn-lt"/>
                <a:ea typeface="+mn-ea"/>
                <a:cs typeface="+mn-cs"/>
              </a:rPr>
              <a:t>Emotional processing: Understand reaction to a stressor.</a:t>
            </a:r>
          </a:p>
          <a:p>
            <a:r>
              <a:rPr lang="en-US" sz="1200" kern="1200" dirty="0" smtClean="0">
                <a:solidFill>
                  <a:schemeClr val="tx1"/>
                </a:solidFill>
                <a:effectLst/>
                <a:latin typeface="+mn-lt"/>
                <a:ea typeface="+mn-ea"/>
                <a:cs typeface="+mn-cs"/>
              </a:rPr>
              <a:t>Emotional expression: Express emotions related to stress.</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Problem-Focused</a:t>
            </a:r>
            <a:r>
              <a:rPr lang="en-US" sz="1200" kern="1200" dirty="0" smtClean="0">
                <a:solidFill>
                  <a:schemeClr val="tx1"/>
                </a:solidFill>
                <a:effectLst/>
                <a:latin typeface="+mn-lt"/>
                <a:ea typeface="+mn-ea"/>
                <a:cs typeface="+mn-cs"/>
              </a:rPr>
              <a:t>: Focus primarily on the situation or cognitions related to a stressor.</a:t>
            </a:r>
          </a:p>
          <a:p>
            <a:r>
              <a:rPr lang="en-US" sz="1200" kern="1200" dirty="0" smtClean="0">
                <a:solidFill>
                  <a:schemeClr val="tx1"/>
                </a:solidFill>
                <a:effectLst/>
                <a:latin typeface="+mn-lt"/>
                <a:ea typeface="+mn-ea"/>
                <a:cs typeface="+mn-cs"/>
              </a:rPr>
              <a:t>Behavioral: Take action to fix a real-world situation.</a:t>
            </a:r>
          </a:p>
          <a:p>
            <a:r>
              <a:rPr lang="en-US" sz="1200" kern="1200" dirty="0" smtClean="0">
                <a:solidFill>
                  <a:schemeClr val="tx1"/>
                </a:solidFill>
                <a:effectLst/>
                <a:latin typeface="+mn-lt"/>
                <a:ea typeface="+mn-ea"/>
                <a:cs typeface="+mn-cs"/>
              </a:rPr>
              <a:t>Cognitive: Change thinking to fix a problem.</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Emotional-avoidance</a:t>
            </a:r>
            <a:r>
              <a:rPr lang="en-US" sz="1200" kern="1200" dirty="0" smtClean="0">
                <a:solidFill>
                  <a:schemeClr val="tx1"/>
                </a:solidFill>
                <a:effectLst/>
                <a:latin typeface="+mn-lt"/>
                <a:ea typeface="+mn-ea"/>
                <a:cs typeface="+mn-cs"/>
              </a:rPr>
              <a:t>: Avoid, ignore, or deny the reality of either the stressor or the emotional consequences, or both.</a:t>
            </a:r>
          </a:p>
          <a:p>
            <a:pPr lvl="0"/>
            <a:endParaRPr lang="en-US" sz="30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59</a:t>
            </a:fld>
            <a:endParaRPr lang="en-US"/>
          </a:p>
        </p:txBody>
      </p:sp>
    </p:spTree>
    <p:extLst>
      <p:ext uri="{BB962C8B-B14F-4D97-AF65-F5344CB8AC3E}">
        <p14:creationId xmlns:p14="http://schemas.microsoft.com/office/powerpoint/2010/main" val="3156875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Emotion-Focused</a:t>
            </a:r>
            <a:r>
              <a:rPr lang="en-US" sz="1200" kern="1200" dirty="0" smtClean="0">
                <a:solidFill>
                  <a:schemeClr val="tx1"/>
                </a:solidFill>
                <a:effectLst/>
                <a:latin typeface="+mn-lt"/>
                <a:ea typeface="+mn-ea"/>
                <a:cs typeface="+mn-cs"/>
              </a:rPr>
              <a:t>: Focus primarily on the emotional reactions to the stressor.</a:t>
            </a:r>
          </a:p>
          <a:p>
            <a:r>
              <a:rPr lang="en-US" sz="1200" kern="1200" dirty="0" smtClean="0">
                <a:solidFill>
                  <a:schemeClr val="tx1"/>
                </a:solidFill>
                <a:effectLst/>
                <a:latin typeface="+mn-lt"/>
                <a:ea typeface="+mn-ea"/>
                <a:cs typeface="+mn-cs"/>
              </a:rPr>
              <a:t>Emotional processing: Understand reaction to a stressor.</a:t>
            </a:r>
          </a:p>
          <a:p>
            <a:r>
              <a:rPr lang="en-US" sz="1200" kern="1200" dirty="0" smtClean="0">
                <a:solidFill>
                  <a:schemeClr val="tx1"/>
                </a:solidFill>
                <a:effectLst/>
                <a:latin typeface="+mn-lt"/>
                <a:ea typeface="+mn-ea"/>
                <a:cs typeface="+mn-cs"/>
              </a:rPr>
              <a:t>Emotional expression: Express emotions related to stress.</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Problem-Focused</a:t>
            </a:r>
            <a:r>
              <a:rPr lang="en-US" sz="1200" kern="1200" dirty="0" smtClean="0">
                <a:solidFill>
                  <a:schemeClr val="tx1"/>
                </a:solidFill>
                <a:effectLst/>
                <a:latin typeface="+mn-lt"/>
                <a:ea typeface="+mn-ea"/>
                <a:cs typeface="+mn-cs"/>
              </a:rPr>
              <a:t>: Focus primarily on the situation or cognitions related to a stressor.</a:t>
            </a:r>
          </a:p>
          <a:p>
            <a:r>
              <a:rPr lang="en-US" sz="1200" kern="1200" dirty="0" smtClean="0">
                <a:solidFill>
                  <a:schemeClr val="tx1"/>
                </a:solidFill>
                <a:effectLst/>
                <a:latin typeface="+mn-lt"/>
                <a:ea typeface="+mn-ea"/>
                <a:cs typeface="+mn-cs"/>
              </a:rPr>
              <a:t>Behavioral: Take action to fix a real-world situation.</a:t>
            </a:r>
          </a:p>
          <a:p>
            <a:r>
              <a:rPr lang="en-US" sz="1200" kern="1200" dirty="0" smtClean="0">
                <a:solidFill>
                  <a:schemeClr val="tx1"/>
                </a:solidFill>
                <a:effectLst/>
                <a:latin typeface="+mn-lt"/>
                <a:ea typeface="+mn-ea"/>
                <a:cs typeface="+mn-cs"/>
              </a:rPr>
              <a:t>Cognitive: Change thinking to fix a problem.</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Emotional-avoidance</a:t>
            </a:r>
            <a:r>
              <a:rPr lang="en-US" sz="1200" kern="1200" dirty="0" smtClean="0">
                <a:solidFill>
                  <a:schemeClr val="tx1"/>
                </a:solidFill>
                <a:effectLst/>
                <a:latin typeface="+mn-lt"/>
                <a:ea typeface="+mn-ea"/>
                <a:cs typeface="+mn-cs"/>
              </a:rPr>
              <a:t>: Avoid, ignore, or deny the reality of either the stressor or the emotional consequences, or both.</a:t>
            </a:r>
          </a:p>
          <a:p>
            <a:pPr lvl="0"/>
            <a:endParaRPr lang="en-US" sz="30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60</a:t>
            </a:fld>
            <a:endParaRPr lang="en-US"/>
          </a:p>
        </p:txBody>
      </p:sp>
    </p:spTree>
    <p:extLst>
      <p:ext uri="{BB962C8B-B14F-4D97-AF65-F5344CB8AC3E}">
        <p14:creationId xmlns:p14="http://schemas.microsoft.com/office/powerpoint/2010/main" val="1992323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61</a:t>
            </a:fld>
            <a:endParaRPr lang="en-US"/>
          </a:p>
        </p:txBody>
      </p:sp>
    </p:spTree>
    <p:extLst>
      <p:ext uri="{BB962C8B-B14F-4D97-AF65-F5344CB8AC3E}">
        <p14:creationId xmlns:p14="http://schemas.microsoft.com/office/powerpoint/2010/main" val="1856810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6</a:t>
            </a:fld>
            <a:endParaRPr lang="en-US"/>
          </a:p>
        </p:txBody>
      </p:sp>
    </p:spTree>
    <p:extLst>
      <p:ext uri="{BB962C8B-B14F-4D97-AF65-F5344CB8AC3E}">
        <p14:creationId xmlns:p14="http://schemas.microsoft.com/office/powerpoint/2010/main" val="1905378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7</a:t>
            </a:fld>
            <a:endParaRPr lang="en-US"/>
          </a:p>
        </p:txBody>
      </p:sp>
    </p:spTree>
    <p:extLst>
      <p:ext uri="{BB962C8B-B14F-4D97-AF65-F5344CB8AC3E}">
        <p14:creationId xmlns:p14="http://schemas.microsoft.com/office/powerpoint/2010/main" val="2681185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Other possible benefits of exercise may include a greater ability to fight off colds, better sleep, greater self-acceptance, and mindfulness.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u="none"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8</a:t>
            </a:fld>
            <a:endParaRPr lang="en-US"/>
          </a:p>
        </p:txBody>
      </p:sp>
    </p:spTree>
    <p:extLst>
      <p:ext uri="{BB962C8B-B14F-4D97-AF65-F5344CB8AC3E}">
        <p14:creationId xmlns:p14="http://schemas.microsoft.com/office/powerpoint/2010/main" val="4225665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Other possible benefits of exercise may include a greater ability to fight off colds, better sleep, greater self-acceptance, and mindfulness.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u="none"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9</a:t>
            </a:fld>
            <a:endParaRPr lang="en-US"/>
          </a:p>
        </p:txBody>
      </p:sp>
    </p:spTree>
    <p:extLst>
      <p:ext uri="{BB962C8B-B14F-4D97-AF65-F5344CB8AC3E}">
        <p14:creationId xmlns:p14="http://schemas.microsoft.com/office/powerpoint/2010/main" val="2815090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51BA6256-66F2-4ECE-BA00-7F1FAF8CE470}" type="datetimeFigureOut">
              <a:rPr lang="en-US" smtClean="0"/>
              <a:t>2/16/2020</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B6F15528-21DE-4FAA-801E-634DDDAF4B2B}" type="slidenum">
              <a:rPr lang="en-US" smtClean="0"/>
              <a:pPr/>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6031500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BA6256-66F2-4ECE-BA00-7F1FAF8CE470}" type="datetimeFigureOut">
              <a:rPr lang="en-US" smtClean="0"/>
              <a:t>2/16/2020</a:t>
            </a:fld>
            <a:endParaRPr lang="en-US"/>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59176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BA6256-66F2-4ECE-BA00-7F1FAF8CE470}" type="datetimeFigureOut">
              <a:rPr lang="en-US" smtClean="0"/>
              <a:t>2/16/2020</a:t>
            </a:fld>
            <a:endParaRPr lang="en-US"/>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430422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Subtitle 2"/>
          <p:cNvSpPr>
            <a:spLocks noGrp="1"/>
          </p:cNvSpPr>
          <p:nvPr>
            <p:ph type="subTitle" idx="1"/>
          </p:nvPr>
        </p:nvSpPr>
        <p:spPr>
          <a:xfrm>
            <a:off x="1371600" y="3429000"/>
            <a:ext cx="6400800" cy="22098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quarter" idx="13"/>
          </p:nvPr>
        </p:nvSpPr>
        <p:spPr>
          <a:xfrm>
            <a:off x="1371600" y="1143000"/>
            <a:ext cx="6400800" cy="2025650"/>
          </a:xfrm>
        </p:spPr>
        <p:txBody>
          <a:bodyPr anchor="b"/>
          <a:lstStyle>
            <a:lvl1pPr marL="0" indent="0" algn="ctr">
              <a:buNone/>
              <a:defRPr sz="4400" b="1">
                <a:solidFill>
                  <a:srgbClr val="1F497D"/>
                </a:solidFill>
              </a:defRPr>
            </a:lvl1pPr>
            <a:lvl2pPr marL="457200" indent="0">
              <a:buNone/>
              <a:defRPr/>
            </a:lvl2pPr>
          </a:lstStyle>
          <a:p>
            <a:pPr lvl="0"/>
            <a:r>
              <a:rPr lang="en-US" smtClean="0"/>
              <a:t>Click to edit Master text styles</a:t>
            </a:r>
          </a:p>
        </p:txBody>
      </p:sp>
    </p:spTree>
    <p:extLst>
      <p:ext uri="{BB962C8B-B14F-4D97-AF65-F5344CB8AC3E}">
        <p14:creationId xmlns:p14="http://schemas.microsoft.com/office/powerpoint/2010/main" val="62074914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930956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BA6256-66F2-4ECE-BA00-7F1FAF8CE470}" type="datetimeFigureOut">
              <a:rPr lang="en-US" smtClean="0"/>
              <a:t>2/16/2020</a:t>
            </a:fld>
            <a:endParaRPr lang="en-US"/>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5467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51BA6256-66F2-4ECE-BA00-7F1FAF8CE470}" type="datetimeFigureOut">
              <a:rPr lang="en-US" smtClean="0"/>
              <a:t>2/16/2020</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B6F15528-21DE-4FAA-801E-634DDDAF4B2B}" type="slidenum">
              <a:rPr lang="en-US" smtClean="0"/>
              <a:pPr/>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75490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BA6256-66F2-4ECE-BA00-7F1FAF8CE470}" type="datetimeFigureOut">
              <a:rPr lang="en-US" smtClean="0"/>
              <a:t>2/16/2020</a:t>
            </a:fld>
            <a:endParaRPr lang="en-US"/>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069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1BA6256-66F2-4ECE-BA00-7F1FAF8CE470}" type="datetimeFigureOut">
              <a:rPr lang="en-US" smtClean="0"/>
              <a:t>2/16/2020</a:t>
            </a:fld>
            <a:endParaRPr lang="en-US"/>
          </a:p>
        </p:txBody>
      </p:sp>
      <p:sp>
        <p:nvSpPr>
          <p:cNvPr id="8" name="Footer Placeholder 7"/>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2008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1BA6256-66F2-4ECE-BA00-7F1FAF8CE470}" type="datetimeFigureOut">
              <a:rPr lang="en-US" smtClean="0"/>
              <a:t>2/16/2020</a:t>
            </a:fld>
            <a:endParaRPr lang="en-US"/>
          </a:p>
        </p:txBody>
      </p:sp>
      <p:sp>
        <p:nvSpPr>
          <p:cNvPr id="4" name="Footer Placeholder 3"/>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6818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BA6256-66F2-4ECE-BA00-7F1FAF8CE470}" type="datetimeFigureOut">
              <a:rPr lang="en-US" smtClean="0"/>
              <a:t>2/16/2020</a:t>
            </a:fld>
            <a:endParaRPr lang="en-US"/>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5352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1BA6256-66F2-4ECE-BA00-7F1FAF8CE470}" type="datetimeFigureOut">
              <a:rPr lang="en-US" smtClean="0"/>
              <a:t>2/16/2020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B6F15528-21DE-4FAA-801E-634DDDAF4B2B}" type="slidenum">
              <a:rPr lang="en-US" smtClean="0"/>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319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1BA6256-66F2-4ECE-BA00-7F1FAF8CE470}" type="datetimeFigureOut">
              <a:rPr lang="en-US" smtClean="0"/>
              <a:t>2/16/2020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B6F15528-21DE-4FAA-801E-634DDDAF4B2B}" type="slidenum">
              <a:rPr lang="en-US" smtClean="0"/>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3449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51BA6256-66F2-4ECE-BA00-7F1FAF8CE470}" type="datetimeFigureOut">
              <a:rPr lang="en-US" smtClean="0"/>
              <a:t>2/16/2020</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userDrawn="1"/>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55683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674" r:id="rId13"/>
  </p:sldLayoutIdLst>
  <p:hf hdr="0" dt="0"/>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143000" y="1752600"/>
            <a:ext cx="6400800" cy="1066800"/>
          </a:xfrm>
        </p:spPr>
        <p:txBody>
          <a:bodyPr>
            <a:normAutofit fontScale="77500" lnSpcReduction="20000"/>
          </a:bodyPr>
          <a:lstStyle/>
          <a:p>
            <a:r>
              <a:rPr lang="en-US" sz="6900" dirty="0" smtClean="0">
                <a:solidFill>
                  <a:schemeClr val="bg1"/>
                </a:solidFill>
              </a:rPr>
              <a:t>Positive</a:t>
            </a:r>
          </a:p>
          <a:p>
            <a:r>
              <a:rPr lang="en-IN" dirty="0" smtClean="0"/>
              <a:t> </a:t>
            </a:r>
            <a:endParaRPr lang="en-US" dirty="0"/>
          </a:p>
        </p:txBody>
      </p:sp>
      <p:sp>
        <p:nvSpPr>
          <p:cNvPr id="2" name="Text Placeholder 1"/>
          <p:cNvSpPr>
            <a:spLocks noGrp="1"/>
          </p:cNvSpPr>
          <p:nvPr>
            <p:ph type="body" sz="quarter" idx="13"/>
          </p:nvPr>
        </p:nvSpPr>
        <p:spPr>
          <a:xfrm>
            <a:off x="1371600" y="914400"/>
            <a:ext cx="6400800" cy="685800"/>
          </a:xfrm>
        </p:spPr>
        <p:txBody>
          <a:bodyPr>
            <a:normAutofit lnSpcReduction="10000"/>
          </a:bodyPr>
          <a:lstStyle/>
          <a:p>
            <a:r>
              <a:rPr lang="en-US" dirty="0">
                <a:solidFill>
                  <a:schemeClr val="bg1"/>
                </a:solidFill>
              </a:rPr>
              <a:t>Chapter 6</a:t>
            </a:r>
          </a:p>
        </p:txBody>
      </p:sp>
    </p:spTree>
    <p:extLst>
      <p:ext uri="{BB962C8B-B14F-4D97-AF65-F5344CB8AC3E}">
        <p14:creationId xmlns:p14="http://schemas.microsoft.com/office/powerpoint/2010/main" val="2565008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Health</a:t>
            </a:r>
            <a:endParaRPr lang="en-IN" sz="4000" dirty="0"/>
          </a:p>
        </p:txBody>
      </p:sp>
      <p:sp>
        <p:nvSpPr>
          <p:cNvPr id="4" name="Content Placeholder 3"/>
          <p:cNvSpPr>
            <a:spLocks noGrp="1"/>
          </p:cNvSpPr>
          <p:nvPr>
            <p:ph idx="1"/>
          </p:nvPr>
        </p:nvSpPr>
        <p:spPr>
          <a:xfrm>
            <a:off x="1008255" y="2585498"/>
            <a:ext cx="7860291" cy="4038600"/>
          </a:xfrm>
        </p:spPr>
        <p:txBody>
          <a:bodyPr>
            <a:normAutofit lnSpcReduction="10000"/>
          </a:bodyPr>
          <a:lstStyle/>
          <a:p>
            <a:pPr marL="0" indent="0">
              <a:buNone/>
            </a:pPr>
            <a:r>
              <a:rPr lang="en-US" sz="3000" dirty="0"/>
              <a:t>Health Psychology and PNI </a:t>
            </a:r>
            <a:endParaRPr lang="en-US" sz="3000" dirty="0" smtClean="0"/>
          </a:p>
          <a:p>
            <a:r>
              <a:rPr lang="en-US" sz="3000" dirty="0" smtClean="0"/>
              <a:t>Health </a:t>
            </a:r>
            <a:r>
              <a:rPr lang="en-US" sz="3000" dirty="0"/>
              <a:t>psychology </a:t>
            </a:r>
            <a:r>
              <a:rPr lang="en-US" sz="3000" dirty="0" smtClean="0"/>
              <a:t>examines </a:t>
            </a:r>
            <a:r>
              <a:rPr lang="en-US" sz="3000" dirty="0"/>
              <a:t>all factors that affect a person’s health</a:t>
            </a:r>
          </a:p>
          <a:p>
            <a:pPr lvl="0"/>
            <a:r>
              <a:rPr lang="en-US" sz="3000" dirty="0"/>
              <a:t>Psychoneuroimmunology (PNI) examines the relationships between  </a:t>
            </a:r>
          </a:p>
          <a:p>
            <a:pPr lvl="1">
              <a:buFont typeface="Arial" panose="020B0604020202020204" pitchFamily="34" charset="0"/>
              <a:buChar char="─"/>
            </a:pPr>
            <a:r>
              <a:rPr lang="en-IN" sz="3000" dirty="0" smtClean="0"/>
              <a:t> p</a:t>
            </a:r>
            <a:r>
              <a:rPr lang="en-US" sz="3000" dirty="0" err="1" smtClean="0"/>
              <a:t>sychological</a:t>
            </a:r>
            <a:r>
              <a:rPr lang="en-US" sz="3000" dirty="0" smtClean="0"/>
              <a:t> processes (esp. emotion)</a:t>
            </a:r>
          </a:p>
          <a:p>
            <a:pPr lvl="1">
              <a:buFont typeface="Arial" panose="020B0604020202020204" pitchFamily="34" charset="0"/>
              <a:buChar char="─"/>
            </a:pPr>
            <a:r>
              <a:rPr lang="en-US" sz="3000" dirty="0" smtClean="0"/>
              <a:t> functioning </a:t>
            </a:r>
            <a:r>
              <a:rPr lang="en-US" sz="3000" dirty="0"/>
              <a:t>of the nervous </a:t>
            </a:r>
            <a:r>
              <a:rPr lang="en-US" sz="3000" dirty="0" smtClean="0"/>
              <a:t>system</a:t>
            </a:r>
          </a:p>
          <a:p>
            <a:pPr lvl="1">
              <a:buFont typeface="Arial" panose="020B0604020202020204" pitchFamily="34" charset="0"/>
              <a:buChar char="─"/>
            </a:pPr>
            <a:r>
              <a:rPr lang="en-US" sz="3000" dirty="0" smtClean="0"/>
              <a:t> body's </a:t>
            </a:r>
            <a:r>
              <a:rPr lang="en-US" sz="3000" dirty="0"/>
              <a:t>immune system</a:t>
            </a:r>
          </a:p>
          <a:p>
            <a:pPr lvl="1">
              <a:buFont typeface="Arial" panose="020B0604020202020204" pitchFamily="34" charset="0"/>
              <a:buChar char="─"/>
            </a:pPr>
            <a:endParaRPr lang="en-IN" sz="26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pic>
        <p:nvPicPr>
          <p:cNvPr id="2" name="Picture 1"/>
          <p:cNvPicPr>
            <a:picLocks noChangeAspect="1"/>
          </p:cNvPicPr>
          <p:nvPr/>
        </p:nvPicPr>
        <p:blipFill>
          <a:blip r:embed="rId3"/>
          <a:stretch>
            <a:fillRect/>
          </a:stretch>
        </p:blipFill>
        <p:spPr>
          <a:xfrm>
            <a:off x="5715000" y="838200"/>
            <a:ext cx="3153547" cy="1866900"/>
          </a:xfrm>
          <a:prstGeom prst="rect">
            <a:avLst/>
          </a:prstGeom>
        </p:spPr>
      </p:pic>
    </p:spTree>
    <p:extLst>
      <p:ext uri="{BB962C8B-B14F-4D97-AF65-F5344CB8AC3E}">
        <p14:creationId xmlns:p14="http://schemas.microsoft.com/office/powerpoint/2010/main" val="1630615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Health</a:t>
            </a:r>
            <a:endParaRPr lang="en-IN" sz="4000" dirty="0"/>
          </a:p>
        </p:txBody>
      </p:sp>
      <p:sp>
        <p:nvSpPr>
          <p:cNvPr id="4" name="Content Placeholder 3"/>
          <p:cNvSpPr>
            <a:spLocks noGrp="1"/>
          </p:cNvSpPr>
          <p:nvPr>
            <p:ph idx="1"/>
          </p:nvPr>
        </p:nvSpPr>
        <p:spPr>
          <a:xfrm>
            <a:off x="1008255" y="2057400"/>
            <a:ext cx="4935345" cy="4566698"/>
          </a:xfrm>
        </p:spPr>
        <p:txBody>
          <a:bodyPr>
            <a:normAutofit/>
          </a:bodyPr>
          <a:lstStyle/>
          <a:p>
            <a:pPr marL="0" indent="0">
              <a:buNone/>
            </a:pPr>
            <a:r>
              <a:rPr lang="en-US" sz="3000" dirty="0"/>
              <a:t>Health Psychology and PNI </a:t>
            </a:r>
            <a:endParaRPr lang="en-US" sz="3000" dirty="0" smtClean="0"/>
          </a:p>
          <a:p>
            <a:pPr lvl="0"/>
            <a:r>
              <a:rPr lang="en-US" sz="3000" dirty="0" smtClean="0"/>
              <a:t>Psychoneuroimmunology</a:t>
            </a:r>
            <a:endParaRPr lang="en-US" sz="3000" dirty="0"/>
          </a:p>
          <a:p>
            <a:pPr lvl="1">
              <a:buFont typeface="Arial" panose="020B0604020202020204" pitchFamily="34" charset="0"/>
              <a:buChar char="─"/>
            </a:pPr>
            <a:r>
              <a:rPr lang="en-IN" sz="3000" dirty="0" smtClean="0"/>
              <a:t>Stress-common cold link with buffer of social network (lower social support 4x more likely to become ill)</a:t>
            </a:r>
            <a:endParaRPr lang="en-IN" sz="26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pic>
        <p:nvPicPr>
          <p:cNvPr id="7" name="Picture 6"/>
          <p:cNvPicPr>
            <a:picLocks noChangeAspect="1"/>
          </p:cNvPicPr>
          <p:nvPr/>
        </p:nvPicPr>
        <p:blipFill>
          <a:blip r:embed="rId3"/>
          <a:stretch>
            <a:fillRect/>
          </a:stretch>
        </p:blipFill>
        <p:spPr>
          <a:xfrm>
            <a:off x="6477000" y="2895600"/>
            <a:ext cx="2152650" cy="2124075"/>
          </a:xfrm>
          <a:prstGeom prst="rect">
            <a:avLst/>
          </a:prstGeom>
        </p:spPr>
      </p:pic>
    </p:spTree>
    <p:extLst>
      <p:ext uri="{BB962C8B-B14F-4D97-AF65-F5344CB8AC3E}">
        <p14:creationId xmlns:p14="http://schemas.microsoft.com/office/powerpoint/2010/main" val="1445325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Psychological Factors </a:t>
            </a:r>
            <a:r>
              <a:rPr lang="en-US" dirty="0"/>
              <a:t>I</a:t>
            </a:r>
            <a:r>
              <a:rPr lang="en-US" dirty="0" smtClean="0"/>
              <a:t>mportant to Health</a:t>
            </a:r>
            <a:endParaRPr lang="en-US" dirty="0"/>
          </a:p>
        </p:txBody>
      </p:sp>
      <p:sp>
        <p:nvSpPr>
          <p:cNvPr id="4" name="Content Placeholder 3"/>
          <p:cNvSpPr>
            <a:spLocks noGrp="1"/>
          </p:cNvSpPr>
          <p:nvPr>
            <p:ph idx="1"/>
          </p:nvPr>
        </p:nvSpPr>
        <p:spPr>
          <a:xfrm>
            <a:off x="1028700" y="2770696"/>
            <a:ext cx="3924300" cy="3096704"/>
          </a:xfrm>
        </p:spPr>
        <p:txBody>
          <a:bodyPr>
            <a:normAutofit/>
          </a:bodyPr>
          <a:lstStyle/>
          <a:p>
            <a:pPr lvl="0"/>
            <a:r>
              <a:rPr lang="en-US" sz="2800" dirty="0" smtClean="0"/>
              <a:t>Focus of this section is on how psychological </a:t>
            </a:r>
            <a:r>
              <a:rPr lang="en-US" sz="2800" dirty="0"/>
              <a:t>factors </a:t>
            </a:r>
            <a:r>
              <a:rPr lang="en-US" sz="2800" dirty="0" smtClean="0"/>
              <a:t>can improve </a:t>
            </a:r>
            <a:r>
              <a:rPr lang="en-US" sz="2800" dirty="0"/>
              <a:t>health status</a:t>
            </a:r>
          </a:p>
          <a:p>
            <a:pPr marL="0" indent="0">
              <a:buNone/>
            </a:pPr>
            <a:endParaRPr lang="en-IN" sz="28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2" name="Picture 1"/>
          <p:cNvPicPr>
            <a:picLocks noChangeAspect="1"/>
          </p:cNvPicPr>
          <p:nvPr/>
        </p:nvPicPr>
        <p:blipFill>
          <a:blip r:embed="rId3"/>
          <a:stretch>
            <a:fillRect/>
          </a:stretch>
        </p:blipFill>
        <p:spPr>
          <a:xfrm>
            <a:off x="5299209" y="2770696"/>
            <a:ext cx="3163173" cy="2087834"/>
          </a:xfrm>
          <a:prstGeom prst="rect">
            <a:avLst/>
          </a:prstGeom>
        </p:spPr>
      </p:pic>
    </p:spTree>
    <p:extLst>
      <p:ext uri="{BB962C8B-B14F-4D97-AF65-F5344CB8AC3E}">
        <p14:creationId xmlns:p14="http://schemas.microsoft.com/office/powerpoint/2010/main" val="298004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endParaRPr lang="en-IN" sz="4000" dirty="0"/>
          </a:p>
        </p:txBody>
      </p:sp>
      <p:sp>
        <p:nvSpPr>
          <p:cNvPr id="4" name="Content Placeholder 3"/>
          <p:cNvSpPr>
            <a:spLocks noGrp="1"/>
          </p:cNvSpPr>
          <p:nvPr>
            <p:ph idx="1"/>
          </p:nvPr>
        </p:nvSpPr>
        <p:spPr>
          <a:xfrm>
            <a:off x="1028700" y="1905000"/>
            <a:ext cx="7658100" cy="3962400"/>
          </a:xfrm>
        </p:spPr>
        <p:txBody>
          <a:bodyPr>
            <a:normAutofit/>
          </a:bodyPr>
          <a:lstStyle/>
          <a:p>
            <a:pPr marL="0" indent="0">
              <a:buNone/>
            </a:pPr>
            <a:r>
              <a:rPr lang="en-US" sz="3200" dirty="0" smtClean="0"/>
              <a:t>Positive</a:t>
            </a:r>
            <a:r>
              <a:rPr lang="en-US" sz="3200" dirty="0"/>
              <a:t> Emotionality</a:t>
            </a:r>
            <a:r>
              <a:rPr lang="en-US" sz="3200" dirty="0" smtClean="0"/>
              <a:t> </a:t>
            </a:r>
          </a:p>
          <a:p>
            <a:pPr lvl="0"/>
            <a:r>
              <a:rPr lang="en-US" sz="2400" dirty="0"/>
              <a:t>Positive people live longer than less happy people</a:t>
            </a:r>
          </a:p>
          <a:p>
            <a:pPr lvl="0"/>
            <a:r>
              <a:rPr lang="en-US" sz="2400" dirty="0" smtClean="0"/>
              <a:t>Happier </a:t>
            </a:r>
            <a:r>
              <a:rPr lang="en-US" sz="2400" dirty="0"/>
              <a:t>people have healthier functioning immune systems</a:t>
            </a:r>
          </a:p>
          <a:p>
            <a:pPr lvl="0"/>
            <a:r>
              <a:rPr lang="en-US" sz="2400" dirty="0"/>
              <a:t>Positive emotions promote positive health</a:t>
            </a:r>
          </a:p>
          <a:p>
            <a:pPr marL="0" indent="0">
              <a:buNone/>
            </a:pPr>
            <a:r>
              <a:rPr lang="en-US" dirty="0" smtClean="0"/>
              <a:t> </a:t>
            </a:r>
            <a:endParaRPr lang="en-IN"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4640283"/>
            <a:ext cx="3055448" cy="1520110"/>
          </a:xfrm>
          <a:prstGeom prst="rect">
            <a:avLst/>
          </a:prstGeom>
        </p:spPr>
      </p:pic>
    </p:spTree>
    <p:extLst>
      <p:ext uri="{BB962C8B-B14F-4D97-AF65-F5344CB8AC3E}">
        <p14:creationId xmlns:p14="http://schemas.microsoft.com/office/powerpoint/2010/main" val="1684299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endParaRPr lang="en-IN" sz="4000" dirty="0"/>
          </a:p>
        </p:txBody>
      </p:sp>
      <p:sp>
        <p:nvSpPr>
          <p:cNvPr id="4" name="Content Placeholder 3"/>
          <p:cNvSpPr>
            <a:spLocks noGrp="1"/>
          </p:cNvSpPr>
          <p:nvPr>
            <p:ph idx="1"/>
          </p:nvPr>
        </p:nvSpPr>
        <p:spPr>
          <a:xfrm>
            <a:off x="914400" y="1905000"/>
            <a:ext cx="8001000" cy="4548386"/>
          </a:xfrm>
        </p:spPr>
        <p:txBody>
          <a:bodyPr>
            <a:normAutofit lnSpcReduction="10000"/>
          </a:bodyPr>
          <a:lstStyle/>
          <a:p>
            <a:pPr marL="0" indent="0">
              <a:buNone/>
            </a:pPr>
            <a:r>
              <a:rPr lang="en-US" sz="3200" dirty="0" smtClean="0"/>
              <a:t>Positive</a:t>
            </a:r>
            <a:r>
              <a:rPr lang="en-US" sz="3200" dirty="0"/>
              <a:t> Emotionality</a:t>
            </a:r>
            <a:r>
              <a:rPr lang="en-US" sz="3200" dirty="0" smtClean="0"/>
              <a:t> (</a:t>
            </a:r>
            <a:r>
              <a:rPr lang="en-US" dirty="0" smtClean="0"/>
              <a:t>remember Broaden and Build Theory)</a:t>
            </a:r>
            <a:endParaRPr lang="en-US" sz="3200" dirty="0" smtClean="0"/>
          </a:p>
          <a:p>
            <a:r>
              <a:rPr lang="en-US" sz="2800" dirty="0" smtClean="0"/>
              <a:t>Those with more frequent positive emotionality…</a:t>
            </a:r>
          </a:p>
          <a:p>
            <a:pPr lvl="1"/>
            <a:r>
              <a:rPr lang="en-US" sz="3000" dirty="0" smtClean="0"/>
              <a:t>Perceived self as healthier (and objective measures confirmed it)</a:t>
            </a:r>
          </a:p>
          <a:p>
            <a:pPr lvl="1"/>
            <a:r>
              <a:rPr lang="en-US" sz="3000" dirty="0" smtClean="0"/>
              <a:t>Showed more energy</a:t>
            </a:r>
          </a:p>
          <a:p>
            <a:pPr lvl="1"/>
            <a:r>
              <a:rPr lang="en-US" sz="3000" dirty="0" smtClean="0"/>
              <a:t>Were more involved in enjoyable activities</a:t>
            </a:r>
          </a:p>
          <a:p>
            <a:pPr lvl="1"/>
            <a:r>
              <a:rPr lang="en-US" sz="3000" dirty="0" smtClean="0"/>
              <a:t>Engaged in healthier behaviors</a:t>
            </a:r>
          </a:p>
          <a:p>
            <a:pPr lvl="1"/>
            <a:r>
              <a:rPr lang="en-US" sz="3000" dirty="0" smtClean="0"/>
              <a:t>Had better coping skills</a:t>
            </a:r>
          </a:p>
          <a:p>
            <a:pPr lvl="1"/>
            <a:r>
              <a:rPr lang="en-US" sz="3000" dirty="0" smtClean="0"/>
              <a:t>Had healthier immune systems</a:t>
            </a:r>
          </a:p>
          <a:p>
            <a:pPr lvl="1"/>
            <a:endParaRPr lang="en-IN"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714135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endParaRPr lang="en-IN" sz="4000" dirty="0"/>
          </a:p>
        </p:txBody>
      </p:sp>
      <p:sp>
        <p:nvSpPr>
          <p:cNvPr id="4" name="Content Placeholder 3"/>
          <p:cNvSpPr>
            <a:spLocks noGrp="1"/>
          </p:cNvSpPr>
          <p:nvPr>
            <p:ph idx="1"/>
          </p:nvPr>
        </p:nvSpPr>
        <p:spPr>
          <a:xfrm>
            <a:off x="1028700" y="2057400"/>
            <a:ext cx="7658100" cy="4395986"/>
          </a:xfrm>
        </p:spPr>
        <p:txBody>
          <a:bodyPr>
            <a:normAutofit fontScale="85000" lnSpcReduction="20000"/>
          </a:bodyPr>
          <a:lstStyle/>
          <a:p>
            <a:pPr marL="0" indent="0">
              <a:buNone/>
            </a:pPr>
            <a:r>
              <a:rPr lang="en-US" sz="3800" dirty="0"/>
              <a:t>Social </a:t>
            </a:r>
            <a:r>
              <a:rPr lang="en-US" sz="3800" dirty="0" smtClean="0"/>
              <a:t>Support </a:t>
            </a:r>
          </a:p>
          <a:p>
            <a:r>
              <a:rPr lang="en-US" sz="3500" dirty="0" smtClean="0"/>
              <a:t>Cross </a:t>
            </a:r>
            <a:r>
              <a:rPr lang="en-US" sz="3500" dirty="0" err="1" smtClean="0"/>
              <a:t>etal</a:t>
            </a:r>
            <a:r>
              <a:rPr lang="en-US" sz="3500" dirty="0" smtClean="0"/>
              <a:t> (2018) “connections between social relationships and health are some of the strongest and most consistent psychological correlates of health in the medical literature” (p.6)</a:t>
            </a:r>
          </a:p>
          <a:p>
            <a:r>
              <a:rPr lang="en-US" sz="3500" dirty="0" smtClean="0"/>
              <a:t>Includes:</a:t>
            </a:r>
          </a:p>
          <a:p>
            <a:pPr lvl="1"/>
            <a:r>
              <a:rPr lang="en-US" sz="3500" dirty="0" smtClean="0"/>
              <a:t>Emotional </a:t>
            </a:r>
            <a:r>
              <a:rPr lang="en-US" sz="3500" dirty="0"/>
              <a:t>support </a:t>
            </a:r>
          </a:p>
          <a:p>
            <a:pPr lvl="1"/>
            <a:r>
              <a:rPr lang="en-US" sz="3500" dirty="0"/>
              <a:t>Willingness of others to offer their time </a:t>
            </a:r>
            <a:r>
              <a:rPr lang="en-US" sz="3500" dirty="0" smtClean="0"/>
              <a:t>or other forms of tangible assistance</a:t>
            </a:r>
          </a:p>
          <a:p>
            <a:pPr lvl="1">
              <a:buFont typeface="Arial" panose="020B0604020202020204" pitchFamily="34" charset="0"/>
              <a:buChar char="─"/>
            </a:pPr>
            <a:endParaRPr lang="en-US" dirty="0"/>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62158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endParaRPr lang="en-IN" sz="4000" dirty="0"/>
          </a:p>
        </p:txBody>
      </p:sp>
      <p:sp>
        <p:nvSpPr>
          <p:cNvPr id="4" name="Content Placeholder 3"/>
          <p:cNvSpPr>
            <a:spLocks noGrp="1"/>
          </p:cNvSpPr>
          <p:nvPr>
            <p:ph idx="1"/>
          </p:nvPr>
        </p:nvSpPr>
        <p:spPr>
          <a:xfrm>
            <a:off x="762000" y="2057400"/>
            <a:ext cx="8001000" cy="4114800"/>
          </a:xfrm>
        </p:spPr>
        <p:txBody>
          <a:bodyPr>
            <a:normAutofit/>
          </a:bodyPr>
          <a:lstStyle/>
          <a:p>
            <a:pPr marL="0" indent="0">
              <a:buNone/>
            </a:pPr>
            <a:r>
              <a:rPr lang="en-US" sz="3800" dirty="0"/>
              <a:t>Social </a:t>
            </a:r>
            <a:r>
              <a:rPr lang="en-US" sz="3800" dirty="0" smtClean="0"/>
              <a:t>Support </a:t>
            </a:r>
            <a:r>
              <a:rPr lang="en-US" sz="3500" dirty="0" smtClean="0"/>
              <a:t>helps increase: </a:t>
            </a:r>
          </a:p>
          <a:p>
            <a:pPr lvl="1">
              <a:buFont typeface="Arial" panose="020B0604020202020204" pitchFamily="34" charset="0"/>
              <a:buChar char="─"/>
            </a:pPr>
            <a:r>
              <a:rPr lang="en-US" sz="3200" dirty="0"/>
              <a:t> </a:t>
            </a:r>
            <a:r>
              <a:rPr lang="en-US" sz="3200" dirty="0" smtClean="0"/>
              <a:t>compliance with medical treatments </a:t>
            </a:r>
          </a:p>
          <a:p>
            <a:pPr lvl="1">
              <a:buFont typeface="Arial" panose="020B0604020202020204" pitchFamily="34" charset="0"/>
              <a:buChar char="─"/>
            </a:pPr>
            <a:r>
              <a:rPr lang="en-US" sz="3200" dirty="0"/>
              <a:t> </a:t>
            </a:r>
            <a:r>
              <a:rPr lang="en-US" sz="3200" dirty="0" smtClean="0"/>
              <a:t>reduce </a:t>
            </a:r>
            <a:r>
              <a:rPr lang="en-US" sz="3200" dirty="0"/>
              <a:t>levels of </a:t>
            </a:r>
            <a:r>
              <a:rPr lang="en-US" sz="3200" dirty="0" smtClean="0"/>
              <a:t>medication </a:t>
            </a:r>
          </a:p>
          <a:p>
            <a:pPr lvl="1">
              <a:buFont typeface="Arial" panose="020B0604020202020204" pitchFamily="34" charset="0"/>
              <a:buChar char="─"/>
            </a:pPr>
            <a:r>
              <a:rPr lang="en-US" sz="3200" dirty="0" smtClean="0"/>
              <a:t> adoption </a:t>
            </a:r>
            <a:r>
              <a:rPr lang="en-US" sz="3200" dirty="0"/>
              <a:t>of health-promoting </a:t>
            </a:r>
            <a:r>
              <a:rPr lang="en-US" sz="3200" dirty="0" smtClean="0"/>
              <a:t>behaviors</a:t>
            </a:r>
          </a:p>
          <a:p>
            <a:pPr lvl="1">
              <a:buFont typeface="Arial" panose="020B0604020202020204" pitchFamily="34" charset="0"/>
              <a:buChar char="─"/>
            </a:pPr>
            <a:r>
              <a:rPr lang="en-US" sz="3200" dirty="0"/>
              <a:t> </a:t>
            </a:r>
            <a:r>
              <a:rPr lang="en-US" sz="3200" dirty="0" smtClean="0"/>
              <a:t>positive emotions</a:t>
            </a:r>
            <a:endParaRPr lang="en-US" sz="3200" dirty="0"/>
          </a:p>
          <a:p>
            <a:pPr lvl="1">
              <a:buFont typeface="Arial" panose="020B0604020202020204" pitchFamily="34" charset="0"/>
              <a:buChar char="─"/>
            </a:pPr>
            <a:endParaRPr lang="en-US" dirty="0"/>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969952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endParaRPr lang="en-IN" sz="4000" dirty="0"/>
          </a:p>
        </p:txBody>
      </p:sp>
      <p:sp>
        <p:nvSpPr>
          <p:cNvPr id="4" name="Content Placeholder 3"/>
          <p:cNvSpPr>
            <a:spLocks noGrp="1"/>
          </p:cNvSpPr>
          <p:nvPr>
            <p:ph idx="1"/>
          </p:nvPr>
        </p:nvSpPr>
        <p:spPr>
          <a:xfrm>
            <a:off x="762000" y="2057400"/>
            <a:ext cx="8001000" cy="4114800"/>
          </a:xfrm>
        </p:spPr>
        <p:txBody>
          <a:bodyPr>
            <a:normAutofit/>
          </a:bodyPr>
          <a:lstStyle/>
          <a:p>
            <a:pPr marL="0" indent="0">
              <a:buNone/>
            </a:pPr>
            <a:r>
              <a:rPr lang="en-US" sz="3800" dirty="0"/>
              <a:t>Social </a:t>
            </a:r>
            <a:r>
              <a:rPr lang="en-US" sz="3800" dirty="0" smtClean="0"/>
              <a:t>Support </a:t>
            </a:r>
            <a:r>
              <a:rPr lang="en-US" sz="3500" dirty="0" smtClean="0"/>
              <a:t> </a:t>
            </a:r>
          </a:p>
          <a:p>
            <a:pPr lvl="1">
              <a:buFont typeface="Arial" panose="020B0604020202020204" pitchFamily="34" charset="0"/>
              <a:buChar char="─"/>
            </a:pPr>
            <a:r>
              <a:rPr lang="en-US" sz="3200" dirty="0"/>
              <a:t> </a:t>
            </a:r>
            <a:r>
              <a:rPr lang="en-US" sz="3200" dirty="0" smtClean="0"/>
              <a:t>perceived closeness to one’s ethnic or racial group as well as a positive racial identity can serve to reduce health risks</a:t>
            </a: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316337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4000" dirty="0"/>
              <a:t>Psychological Factors Important to Health</a:t>
            </a:r>
          </a:p>
        </p:txBody>
      </p:sp>
      <p:sp>
        <p:nvSpPr>
          <p:cNvPr id="9" name="Content Placeholder 8"/>
          <p:cNvSpPr>
            <a:spLocks noGrp="1"/>
          </p:cNvSpPr>
          <p:nvPr>
            <p:ph idx="1"/>
          </p:nvPr>
        </p:nvSpPr>
        <p:spPr>
          <a:xfrm>
            <a:off x="1028700" y="1981200"/>
            <a:ext cx="5524500" cy="4191000"/>
          </a:xfrm>
        </p:spPr>
        <p:txBody>
          <a:bodyPr>
            <a:normAutofit fontScale="92500" lnSpcReduction="20000"/>
          </a:bodyPr>
          <a:lstStyle/>
          <a:p>
            <a:pPr marL="0" indent="0">
              <a:buNone/>
            </a:pPr>
            <a:r>
              <a:rPr lang="en-US" sz="3800" dirty="0" smtClean="0"/>
              <a:t>Social Support: </a:t>
            </a:r>
            <a:r>
              <a:rPr lang="en-US" sz="3800" dirty="0"/>
              <a:t>Friendship and </a:t>
            </a:r>
            <a:r>
              <a:rPr lang="en-US" sz="3800" dirty="0" smtClean="0"/>
              <a:t>Confidant Relationships </a:t>
            </a:r>
          </a:p>
          <a:p>
            <a:r>
              <a:rPr lang="en-US" sz="3500" dirty="0" smtClean="0"/>
              <a:t>Aristotle: Three </a:t>
            </a:r>
            <a:r>
              <a:rPr lang="en-US" sz="3500" dirty="0"/>
              <a:t>types of </a:t>
            </a:r>
            <a:r>
              <a:rPr lang="en-US" sz="3500" dirty="0" smtClean="0"/>
              <a:t>friendship</a:t>
            </a:r>
          </a:p>
          <a:p>
            <a:pPr lvl="1"/>
            <a:r>
              <a:rPr lang="en-US" sz="3500" dirty="0" smtClean="0"/>
              <a:t>Utility </a:t>
            </a:r>
          </a:p>
          <a:p>
            <a:pPr lvl="1"/>
            <a:r>
              <a:rPr lang="en-US" sz="3500" dirty="0" smtClean="0"/>
              <a:t>Pleasure </a:t>
            </a:r>
          </a:p>
          <a:p>
            <a:pPr lvl="1"/>
            <a:r>
              <a:rPr lang="en-US" sz="3500" dirty="0" smtClean="0"/>
              <a:t>Virtue (emotional concern and compassionate care)</a:t>
            </a:r>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18</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139" y="3174132"/>
            <a:ext cx="3207615" cy="2328862"/>
          </a:xfrm>
          <a:prstGeom prst="rect">
            <a:avLst/>
          </a:prstGeom>
        </p:spPr>
      </p:pic>
    </p:spTree>
    <p:extLst>
      <p:ext uri="{BB962C8B-B14F-4D97-AF65-F5344CB8AC3E}">
        <p14:creationId xmlns:p14="http://schemas.microsoft.com/office/powerpoint/2010/main" val="10170409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4000" dirty="0"/>
              <a:t>Psychological Factors Important to Health</a:t>
            </a:r>
          </a:p>
        </p:txBody>
      </p:sp>
      <p:sp>
        <p:nvSpPr>
          <p:cNvPr id="9" name="Content Placeholder 8"/>
          <p:cNvSpPr>
            <a:spLocks noGrp="1"/>
          </p:cNvSpPr>
          <p:nvPr>
            <p:ph idx="1"/>
          </p:nvPr>
        </p:nvSpPr>
        <p:spPr>
          <a:xfrm>
            <a:off x="1028700" y="1981200"/>
            <a:ext cx="7429500" cy="4191000"/>
          </a:xfrm>
        </p:spPr>
        <p:txBody>
          <a:bodyPr>
            <a:normAutofit fontScale="77500" lnSpcReduction="20000"/>
          </a:bodyPr>
          <a:lstStyle/>
          <a:p>
            <a:pPr marL="0" indent="0">
              <a:buNone/>
            </a:pPr>
            <a:r>
              <a:rPr lang="en-US" sz="3800" dirty="0" smtClean="0"/>
              <a:t>Social Support: </a:t>
            </a:r>
            <a:r>
              <a:rPr lang="en-US" sz="3800" dirty="0"/>
              <a:t>Friendship and </a:t>
            </a:r>
            <a:r>
              <a:rPr lang="en-US" sz="3800" dirty="0" smtClean="0"/>
              <a:t>Confidant Relationships </a:t>
            </a:r>
          </a:p>
          <a:p>
            <a:pPr lvl="0"/>
            <a:r>
              <a:rPr lang="en-US" sz="3500" dirty="0" smtClean="0"/>
              <a:t>Adler: Presence </a:t>
            </a:r>
            <a:r>
              <a:rPr lang="en-US" sz="3500" dirty="0"/>
              <a:t>of friends is important for child’s emotional well-being</a:t>
            </a:r>
          </a:p>
          <a:p>
            <a:pPr lvl="0"/>
            <a:r>
              <a:rPr lang="en-US" sz="3500" dirty="0" smtClean="0"/>
              <a:t>Having a trusted friend lowers virtually all forms of risky and self-destructive behavior</a:t>
            </a:r>
          </a:p>
          <a:p>
            <a:pPr lvl="0"/>
            <a:r>
              <a:rPr lang="en-US" sz="3500" dirty="0" smtClean="0"/>
              <a:t>People </a:t>
            </a:r>
            <a:r>
              <a:rPr lang="en-US" sz="3500" dirty="0"/>
              <a:t>who </a:t>
            </a:r>
            <a:r>
              <a:rPr lang="en-US" sz="3500" dirty="0" smtClean="0"/>
              <a:t>have a confidant </a:t>
            </a:r>
            <a:r>
              <a:rPr lang="en-US" sz="3500" dirty="0"/>
              <a:t>have better overall health</a:t>
            </a:r>
          </a:p>
          <a:p>
            <a:pPr lvl="0"/>
            <a:r>
              <a:rPr lang="en-US" sz="3500" dirty="0"/>
              <a:t>Show greater psychological resiliency and less vulnerability to </a:t>
            </a:r>
            <a:r>
              <a:rPr lang="en-US" sz="3500" dirty="0" smtClean="0"/>
              <a:t>depression</a:t>
            </a:r>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464744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Positive Health</a:t>
            </a:r>
            <a:r>
              <a:rPr lang="en-US" dirty="0"/>
              <a:t/>
            </a:r>
            <a:br>
              <a:rPr lang="en-US" dirty="0"/>
            </a:br>
            <a:endParaRPr lang="en-US" dirty="0"/>
          </a:p>
        </p:txBody>
      </p:sp>
      <p:sp>
        <p:nvSpPr>
          <p:cNvPr id="9" name="Content Placeholder 8"/>
          <p:cNvSpPr>
            <a:spLocks noGrp="1"/>
          </p:cNvSpPr>
          <p:nvPr>
            <p:ph idx="1"/>
          </p:nvPr>
        </p:nvSpPr>
        <p:spPr>
          <a:xfrm>
            <a:off x="1028700" y="1752600"/>
            <a:ext cx="7200900" cy="4700786"/>
          </a:xfrm>
        </p:spPr>
        <p:txBody>
          <a:bodyPr>
            <a:normAutofit lnSpcReduction="10000"/>
          </a:bodyPr>
          <a:lstStyle/>
          <a:p>
            <a:pPr lvl="0"/>
            <a:endParaRPr lang="en-US" sz="3000" dirty="0" smtClean="0"/>
          </a:p>
          <a:p>
            <a:pPr lvl="0"/>
            <a:r>
              <a:rPr lang="en-US" sz="2800" dirty="0" smtClean="0"/>
              <a:t>Health--a </a:t>
            </a:r>
            <a:r>
              <a:rPr lang="en-US" sz="2800" dirty="0"/>
              <a:t>state of complete physical, mental, and social </a:t>
            </a:r>
            <a:r>
              <a:rPr lang="en-US" sz="2800" dirty="0" smtClean="0"/>
              <a:t>well-being</a:t>
            </a:r>
          </a:p>
          <a:p>
            <a:pPr lvl="0"/>
            <a:r>
              <a:rPr lang="en-US" sz="2800" dirty="0" smtClean="0"/>
              <a:t>Theory: Imbalance </a:t>
            </a:r>
            <a:r>
              <a:rPr lang="en-US" sz="2800" dirty="0"/>
              <a:t>of physical elements causes mental </a:t>
            </a:r>
            <a:r>
              <a:rPr lang="en-US" sz="2800" dirty="0" smtClean="0"/>
              <a:t>illness (e.g., Ancient Greeks and 4 humors; today neurotransmitters)</a:t>
            </a:r>
            <a:endParaRPr lang="en-US" sz="2800" dirty="0"/>
          </a:p>
          <a:p>
            <a:pPr lvl="0"/>
            <a:r>
              <a:rPr lang="en-US" sz="2800" dirty="0"/>
              <a:t>Physical health defined as the absence of illness</a:t>
            </a:r>
          </a:p>
          <a:p>
            <a:r>
              <a:rPr lang="en-US" sz="2800" dirty="0" smtClean="0"/>
              <a:t>Healthy </a:t>
            </a:r>
            <a:r>
              <a:rPr lang="en-US" sz="2800" dirty="0"/>
              <a:t>and vital physical body </a:t>
            </a:r>
            <a:r>
              <a:rPr lang="en-US" sz="2800" dirty="0" smtClean="0"/>
              <a:t>is important </a:t>
            </a:r>
            <a:r>
              <a:rPr lang="en-US" sz="2800" dirty="0"/>
              <a:t>for mental </a:t>
            </a:r>
            <a:r>
              <a:rPr lang="en-US" sz="2800" dirty="0" smtClean="0"/>
              <a:t>health</a:t>
            </a:r>
            <a:endParaRPr lang="en-US" sz="2800" dirty="0"/>
          </a:p>
          <a:p>
            <a:pPr hangingPunct="0"/>
            <a:endParaRPr lang="en-US" sz="2800"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pic>
        <p:nvPicPr>
          <p:cNvPr id="3" name="Picture 2"/>
          <p:cNvPicPr>
            <a:picLocks noChangeAspect="1"/>
          </p:cNvPicPr>
          <p:nvPr/>
        </p:nvPicPr>
        <p:blipFill>
          <a:blip r:embed="rId3"/>
          <a:stretch>
            <a:fillRect/>
          </a:stretch>
        </p:blipFill>
        <p:spPr>
          <a:xfrm>
            <a:off x="7010400" y="990600"/>
            <a:ext cx="1652587" cy="1652587"/>
          </a:xfrm>
          <a:prstGeom prst="rect">
            <a:avLst/>
          </a:prstGeom>
        </p:spPr>
      </p:pic>
    </p:spTree>
    <p:extLst>
      <p:ext uri="{BB962C8B-B14F-4D97-AF65-F5344CB8AC3E}">
        <p14:creationId xmlns:p14="http://schemas.microsoft.com/office/powerpoint/2010/main" val="1187023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4000" dirty="0"/>
              <a:t>Psychological Factors Important to Health</a:t>
            </a:r>
          </a:p>
        </p:txBody>
      </p:sp>
      <p:sp>
        <p:nvSpPr>
          <p:cNvPr id="9" name="Content Placeholder 8"/>
          <p:cNvSpPr>
            <a:spLocks noGrp="1"/>
          </p:cNvSpPr>
          <p:nvPr>
            <p:ph idx="1"/>
          </p:nvPr>
        </p:nvSpPr>
        <p:spPr>
          <a:xfrm>
            <a:off x="1028700" y="1981200"/>
            <a:ext cx="7200900" cy="4472186"/>
          </a:xfrm>
        </p:spPr>
        <p:txBody>
          <a:bodyPr>
            <a:noAutofit/>
          </a:bodyPr>
          <a:lstStyle/>
          <a:p>
            <a:pPr marL="0" indent="0">
              <a:buNone/>
            </a:pPr>
            <a:r>
              <a:rPr lang="en-US" sz="3000" dirty="0" smtClean="0"/>
              <a:t>Social Support: </a:t>
            </a:r>
            <a:r>
              <a:rPr lang="en-US" sz="3000" dirty="0"/>
              <a:t>Internet </a:t>
            </a:r>
            <a:r>
              <a:rPr lang="en-US" sz="3000" dirty="0" smtClean="0"/>
              <a:t>Use and Positive Relationships </a:t>
            </a:r>
          </a:p>
          <a:p>
            <a:pPr lvl="0"/>
            <a:r>
              <a:rPr lang="en-US" sz="3000" dirty="0" smtClean="0"/>
              <a:t>Excessive time on Internet slightly decreases </a:t>
            </a:r>
            <a:r>
              <a:rPr lang="en-US" sz="3000" dirty="0"/>
              <a:t>well-being</a:t>
            </a:r>
          </a:p>
          <a:p>
            <a:pPr lvl="0"/>
            <a:r>
              <a:rPr lang="en-US" sz="3000" dirty="0"/>
              <a:t>The impact of the Internet on </a:t>
            </a:r>
            <a:r>
              <a:rPr lang="en-US" sz="3000" dirty="0" smtClean="0"/>
              <a:t>well-being dependent on</a:t>
            </a:r>
          </a:p>
          <a:p>
            <a:pPr lvl="1"/>
            <a:r>
              <a:rPr lang="en-US" sz="3000" dirty="0" smtClean="0"/>
              <a:t>Type of use</a:t>
            </a:r>
          </a:p>
          <a:p>
            <a:pPr lvl="1"/>
            <a:r>
              <a:rPr lang="en-US" sz="3000" dirty="0" smtClean="0"/>
              <a:t>Time spent online</a:t>
            </a:r>
          </a:p>
          <a:p>
            <a:pPr lvl="1"/>
            <a:r>
              <a:rPr lang="en-US" sz="3000" dirty="0" smtClean="0"/>
              <a:t>When people are online </a:t>
            </a:r>
            <a:endParaRPr lang="en-US" sz="3000"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742848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4000" dirty="0"/>
              <a:t>Psychological Factors Important to Health</a:t>
            </a:r>
          </a:p>
        </p:txBody>
      </p:sp>
      <p:sp>
        <p:nvSpPr>
          <p:cNvPr id="9" name="Content Placeholder 8"/>
          <p:cNvSpPr>
            <a:spLocks noGrp="1"/>
          </p:cNvSpPr>
          <p:nvPr>
            <p:ph idx="1"/>
          </p:nvPr>
        </p:nvSpPr>
        <p:spPr>
          <a:xfrm>
            <a:off x="1028700" y="2171700"/>
            <a:ext cx="7200900" cy="3695700"/>
          </a:xfrm>
        </p:spPr>
        <p:txBody>
          <a:bodyPr>
            <a:noAutofit/>
          </a:bodyPr>
          <a:lstStyle/>
          <a:p>
            <a:pPr marL="0" indent="0">
              <a:buNone/>
            </a:pPr>
            <a:r>
              <a:rPr lang="en-US" sz="3000" dirty="0" smtClean="0"/>
              <a:t>Social Support: </a:t>
            </a:r>
            <a:r>
              <a:rPr lang="en-US" sz="3000" dirty="0"/>
              <a:t>Internet </a:t>
            </a:r>
            <a:r>
              <a:rPr lang="en-US" sz="3000" dirty="0" smtClean="0"/>
              <a:t>Use and Positive Relationships </a:t>
            </a:r>
          </a:p>
          <a:p>
            <a:pPr marL="0" lvl="0" indent="0">
              <a:buNone/>
            </a:pPr>
            <a:endParaRPr lang="en-US" sz="3000" dirty="0"/>
          </a:p>
          <a:p>
            <a:r>
              <a:rPr lang="en-US" sz="3000" dirty="0"/>
              <a:t>Human need for a trusting bond strengthened by shared feelings seems timeless</a:t>
            </a:r>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5423731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p:txBody>
          <a:bodyPr>
            <a:normAutofit fontScale="92500" lnSpcReduction="10000"/>
          </a:bodyPr>
          <a:lstStyle/>
          <a:p>
            <a:pPr marL="0" indent="0">
              <a:buNone/>
            </a:pPr>
            <a:r>
              <a:rPr lang="en-US" sz="3000" dirty="0" smtClean="0"/>
              <a:t>Social Support: </a:t>
            </a:r>
            <a:r>
              <a:rPr lang="en-US" sz="3000" dirty="0"/>
              <a:t>Social Support and the Immune System</a:t>
            </a:r>
          </a:p>
          <a:p>
            <a:pPr lvl="0"/>
            <a:r>
              <a:rPr lang="en-US" sz="3000" dirty="0"/>
              <a:t>Social support brings measurable changes in the immune system</a:t>
            </a:r>
          </a:p>
          <a:p>
            <a:pPr lvl="0"/>
            <a:r>
              <a:rPr lang="en-US" sz="3000" dirty="0"/>
              <a:t>Loneliness can have negative effects on immune functioning</a:t>
            </a:r>
          </a:p>
          <a:p>
            <a:pPr lvl="0"/>
            <a:r>
              <a:rPr lang="en-US" sz="3000" dirty="0"/>
              <a:t>Loneliness </a:t>
            </a:r>
            <a:r>
              <a:rPr lang="en-US" sz="3000" dirty="0" smtClean="0"/>
              <a:t>can also </a:t>
            </a:r>
            <a:r>
              <a:rPr lang="en-US" sz="3000" dirty="0"/>
              <a:t>have negative effects on psychological </a:t>
            </a:r>
            <a:r>
              <a:rPr lang="en-US" sz="3000" dirty="0" smtClean="0"/>
              <a:t>well-being</a:t>
            </a: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429498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a:xfrm>
            <a:off x="1028700" y="1828800"/>
            <a:ext cx="4686300" cy="4876800"/>
          </a:xfrm>
        </p:spPr>
        <p:txBody>
          <a:bodyPr>
            <a:noAutofit/>
          </a:bodyPr>
          <a:lstStyle/>
          <a:p>
            <a:pPr marL="0" indent="0">
              <a:buNone/>
            </a:pPr>
            <a:r>
              <a:rPr lang="en-US" sz="3000" dirty="0"/>
              <a:t>Social Support</a:t>
            </a:r>
            <a:r>
              <a:rPr lang="en-US" sz="3000" dirty="0" smtClean="0"/>
              <a:t>:</a:t>
            </a:r>
            <a:r>
              <a:rPr lang="en-US" sz="3000" b="1" dirty="0"/>
              <a:t> </a:t>
            </a:r>
            <a:r>
              <a:rPr lang="en-US" sz="3000" dirty="0"/>
              <a:t>Social Support </a:t>
            </a:r>
            <a:r>
              <a:rPr lang="en-US" sz="3000" dirty="0" smtClean="0"/>
              <a:t>From Pets</a:t>
            </a:r>
            <a:r>
              <a:rPr lang="en-US" sz="3000" dirty="0"/>
              <a:t>? </a:t>
            </a:r>
            <a:endParaRPr lang="en-US" sz="3000" dirty="0" smtClean="0"/>
          </a:p>
          <a:p>
            <a:pPr lvl="0"/>
            <a:r>
              <a:rPr lang="en-US" sz="3000" dirty="0"/>
              <a:t>Pets enhances people’s health</a:t>
            </a:r>
          </a:p>
          <a:p>
            <a:pPr lvl="0"/>
            <a:r>
              <a:rPr lang="en-US" sz="3000" dirty="0"/>
              <a:t>Levels of oxytocin increase when people petted their dogs</a:t>
            </a:r>
          </a:p>
          <a:p>
            <a:pPr lvl="0"/>
            <a:r>
              <a:rPr lang="en-US" sz="3000" dirty="0"/>
              <a:t>People can gain health benefits by caring </a:t>
            </a:r>
            <a:r>
              <a:rPr lang="en-US" sz="3000" dirty="0" smtClean="0"/>
              <a:t>for a variety </a:t>
            </a:r>
            <a:r>
              <a:rPr lang="en-US" sz="3000" dirty="0"/>
              <a:t>of pets</a:t>
            </a:r>
          </a:p>
          <a:p>
            <a:pPr marL="0" inden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976" y="2971800"/>
            <a:ext cx="3327400" cy="2495550"/>
          </a:xfrm>
          <a:prstGeom prst="rect">
            <a:avLst/>
          </a:prstGeom>
        </p:spPr>
      </p:pic>
    </p:spTree>
    <p:extLst>
      <p:ext uri="{BB962C8B-B14F-4D97-AF65-F5344CB8AC3E}">
        <p14:creationId xmlns:p14="http://schemas.microsoft.com/office/powerpoint/2010/main" val="2761709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a:xfrm>
            <a:off x="1028700" y="2286000"/>
            <a:ext cx="5143500" cy="4167386"/>
          </a:xfrm>
        </p:spPr>
        <p:txBody>
          <a:bodyPr>
            <a:noAutofit/>
          </a:bodyPr>
          <a:lstStyle/>
          <a:p>
            <a:pPr marL="0" indent="0">
              <a:buNone/>
            </a:pPr>
            <a:r>
              <a:rPr lang="en-US" sz="3000" dirty="0" smtClean="0"/>
              <a:t>Social Support: </a:t>
            </a:r>
            <a:r>
              <a:rPr lang="en-US" sz="3000" dirty="0"/>
              <a:t>Restorative Nature Experiences </a:t>
            </a:r>
            <a:endParaRPr lang="en-US" sz="3000" dirty="0" smtClean="0"/>
          </a:p>
          <a:p>
            <a:pPr lvl="0"/>
            <a:r>
              <a:rPr lang="en-US" sz="2400" dirty="0" smtClean="0"/>
              <a:t>Nature </a:t>
            </a:r>
            <a:r>
              <a:rPr lang="en-US" sz="2400" dirty="0"/>
              <a:t>affiliation evokes both pleasure and a deeper sense of meaning</a:t>
            </a:r>
          </a:p>
          <a:p>
            <a:pPr lvl="0"/>
            <a:r>
              <a:rPr lang="en-US" sz="2400" dirty="0"/>
              <a:t>Forest bathing </a:t>
            </a:r>
            <a:r>
              <a:rPr lang="en-US" sz="2400" dirty="0" smtClean="0"/>
              <a:t>allows </a:t>
            </a:r>
            <a:r>
              <a:rPr lang="en-US" sz="2400" dirty="0"/>
              <a:t>mind to become clearer and sharper</a:t>
            </a:r>
          </a:p>
          <a:p>
            <a:pPr lvl="0"/>
            <a:r>
              <a:rPr lang="en-US" sz="2400" dirty="0" smtClean="0"/>
              <a:t>Nature </a:t>
            </a:r>
            <a:r>
              <a:rPr lang="en-US" sz="2400" dirty="0"/>
              <a:t>is not only restorative for people emotionally, but </a:t>
            </a:r>
            <a:r>
              <a:rPr lang="en-US" sz="2400" dirty="0" smtClean="0"/>
              <a:t>cognitively </a:t>
            </a:r>
            <a:r>
              <a:rPr lang="en-US" sz="2400" dirty="0"/>
              <a:t>beneficial too</a:t>
            </a:r>
          </a:p>
          <a:p>
            <a:pPr marL="0" inden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2971800"/>
            <a:ext cx="2971800" cy="2228850"/>
          </a:xfrm>
          <a:prstGeom prst="rect">
            <a:avLst/>
          </a:prstGeom>
        </p:spPr>
      </p:pic>
    </p:spTree>
    <p:extLst>
      <p:ext uri="{BB962C8B-B14F-4D97-AF65-F5344CB8AC3E}">
        <p14:creationId xmlns:p14="http://schemas.microsoft.com/office/powerpoint/2010/main" val="3808904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p:txBody>
          <a:bodyPr>
            <a:noAutofit/>
          </a:bodyPr>
          <a:lstStyle/>
          <a:p>
            <a:pPr marL="0" indent="0">
              <a:buNone/>
            </a:pPr>
            <a:r>
              <a:rPr lang="en-US" sz="3000" dirty="0"/>
              <a:t>Love and Positive Health </a:t>
            </a:r>
            <a:endParaRPr lang="en-US" sz="3000" dirty="0" smtClean="0"/>
          </a:p>
          <a:p>
            <a:pPr lvl="0"/>
            <a:r>
              <a:rPr lang="en-US" sz="3000" dirty="0"/>
              <a:t>Married men benefit physiologically from marriage</a:t>
            </a:r>
          </a:p>
          <a:p>
            <a:pPr lvl="0"/>
            <a:r>
              <a:rPr lang="en-US" sz="3000" dirty="0"/>
              <a:t>Women need a good marriage to show increased health benefits</a:t>
            </a:r>
          </a:p>
          <a:p>
            <a:pPr marL="0" inden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279489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p:txBody>
          <a:bodyPr>
            <a:noAutofit/>
          </a:bodyPr>
          <a:lstStyle/>
          <a:p>
            <a:pPr marL="457200" lvl="1" indent="0">
              <a:buNone/>
            </a:pPr>
            <a:endParaRPr lang="en-US" sz="3000" dirty="0"/>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
        <p:nvSpPr>
          <p:cNvPr id="7" name="Content Placeholder 3"/>
          <p:cNvSpPr txBox="1">
            <a:spLocks/>
          </p:cNvSpPr>
          <p:nvPr/>
        </p:nvSpPr>
        <p:spPr>
          <a:xfrm>
            <a:off x="1143000" y="1903413"/>
            <a:ext cx="7696200" cy="411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000" dirty="0"/>
              <a:t>Love and Positive </a:t>
            </a:r>
            <a:r>
              <a:rPr lang="en-US" sz="3000" dirty="0" smtClean="0"/>
              <a:t>Health: Touch</a:t>
            </a:r>
          </a:p>
          <a:p>
            <a:pPr lvl="0"/>
            <a:r>
              <a:rPr lang="en-US" sz="3000" dirty="0" smtClean="0"/>
              <a:t>Associated </a:t>
            </a:r>
            <a:r>
              <a:rPr lang="en-US" sz="3000" dirty="0"/>
              <a:t>with positive </a:t>
            </a:r>
            <a:r>
              <a:rPr lang="en-US" sz="3000" dirty="0" smtClean="0"/>
              <a:t>health</a:t>
            </a:r>
          </a:p>
          <a:p>
            <a:pPr lvl="0"/>
            <a:r>
              <a:rPr lang="en-US" sz="3000" dirty="0" smtClean="0"/>
              <a:t>A caring touch releases oxytocin</a:t>
            </a:r>
            <a:endParaRPr lang="en-US" sz="3000" dirty="0"/>
          </a:p>
          <a:p>
            <a:pPr lvl="0"/>
            <a:r>
              <a:rPr lang="en-US" sz="3000" dirty="0" smtClean="0"/>
              <a:t>Increases </a:t>
            </a:r>
            <a:r>
              <a:rPr lang="en-US" sz="3000" dirty="0"/>
              <a:t>feelings of caring </a:t>
            </a:r>
            <a:r>
              <a:rPr lang="en-US" sz="3000" dirty="0" smtClean="0"/>
              <a:t>and empathy</a:t>
            </a:r>
          </a:p>
          <a:p>
            <a:pPr lvl="0"/>
            <a:r>
              <a:rPr lang="en-US" sz="3000" dirty="0" smtClean="0"/>
              <a:t>Helps </a:t>
            </a:r>
            <a:r>
              <a:rPr lang="en-US" sz="3000" dirty="0"/>
              <a:t>reduce </a:t>
            </a:r>
            <a:r>
              <a:rPr lang="en-US" sz="3000" dirty="0" smtClean="0"/>
              <a:t>pain </a:t>
            </a:r>
            <a:r>
              <a:rPr lang="en-US" sz="3000" dirty="0"/>
              <a:t>and </a:t>
            </a:r>
            <a:r>
              <a:rPr lang="en-US" sz="3000" dirty="0" smtClean="0"/>
              <a:t>in treatment of psychological </a:t>
            </a:r>
            <a:r>
              <a:rPr lang="en-US" sz="3000" dirty="0"/>
              <a:t>disorders</a:t>
            </a:r>
          </a:p>
          <a:p>
            <a:pPr lvl="0"/>
            <a:r>
              <a:rPr lang="en-US" sz="3000" dirty="0" smtClean="0"/>
              <a:t>Reduces </a:t>
            </a:r>
            <a:r>
              <a:rPr lang="en-US" sz="3000" dirty="0"/>
              <a:t>fatigue </a:t>
            </a:r>
            <a:r>
              <a:rPr lang="en-US" sz="3000" dirty="0" smtClean="0"/>
              <a:t>of leukemia </a:t>
            </a:r>
            <a:r>
              <a:rPr lang="en-US" sz="3000" dirty="0"/>
              <a:t>patients</a:t>
            </a:r>
          </a:p>
          <a:p>
            <a:pPr lvl="0"/>
            <a:r>
              <a:rPr lang="en-US" sz="3000" dirty="0" smtClean="0"/>
              <a:t>Helps </a:t>
            </a:r>
            <a:r>
              <a:rPr lang="en-US" sz="3000" dirty="0"/>
              <a:t>people </a:t>
            </a:r>
            <a:r>
              <a:rPr lang="en-US" sz="3000" dirty="0" smtClean="0"/>
              <a:t>make </a:t>
            </a:r>
            <a:r>
              <a:rPr lang="en-US" sz="3000" dirty="0"/>
              <a:t>better decisions</a:t>
            </a:r>
          </a:p>
          <a:p>
            <a:pPr marL="0" indent="0">
              <a:buNone/>
            </a:pPr>
            <a:r>
              <a:rPr lang="en-US" sz="3000" dirty="0" smtClean="0"/>
              <a:t>  </a:t>
            </a:r>
            <a:endParaRPr lang="en-US" sz="3000" dirty="0"/>
          </a:p>
          <a:p>
            <a:pPr marL="0" indent="0">
              <a:buNone/>
            </a:pPr>
            <a:endParaRPr lang="en-US" sz="3000" dirty="0"/>
          </a:p>
        </p:txBody>
      </p:sp>
    </p:spTree>
    <p:extLst>
      <p:ext uri="{BB962C8B-B14F-4D97-AF65-F5344CB8AC3E}">
        <p14:creationId xmlns:p14="http://schemas.microsoft.com/office/powerpoint/2010/main" val="4068839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
        <p:nvSpPr>
          <p:cNvPr id="7" name="Content Placeholder 3"/>
          <p:cNvSpPr txBox="1">
            <a:spLocks/>
          </p:cNvSpPr>
          <p:nvPr/>
        </p:nvSpPr>
        <p:spPr>
          <a:xfrm>
            <a:off x="1143000" y="1903413"/>
            <a:ext cx="2743200" cy="411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000" dirty="0"/>
              <a:t>Love and Positive </a:t>
            </a:r>
            <a:r>
              <a:rPr lang="en-US" sz="3000" dirty="0" smtClean="0"/>
              <a:t>Health: Touch</a:t>
            </a:r>
          </a:p>
          <a:p>
            <a:pPr marL="0" indent="0">
              <a:buNone/>
            </a:pPr>
            <a:endParaRPr lang="en-US" sz="3000" dirty="0"/>
          </a:p>
        </p:txBody>
      </p:sp>
      <p:pic>
        <p:nvPicPr>
          <p:cNvPr id="2" name="Picture 1"/>
          <p:cNvPicPr>
            <a:picLocks noChangeAspect="1"/>
          </p:cNvPicPr>
          <p:nvPr/>
        </p:nvPicPr>
        <p:blipFill>
          <a:blip r:embed="rId3"/>
          <a:stretch>
            <a:fillRect/>
          </a:stretch>
        </p:blipFill>
        <p:spPr>
          <a:xfrm>
            <a:off x="4343400" y="1428750"/>
            <a:ext cx="3650751" cy="5016131"/>
          </a:xfrm>
          <a:prstGeom prst="rect">
            <a:avLst/>
          </a:prstGeom>
        </p:spPr>
      </p:pic>
    </p:spTree>
    <p:extLst>
      <p:ext uri="{BB962C8B-B14F-4D97-AF65-F5344CB8AC3E}">
        <p14:creationId xmlns:p14="http://schemas.microsoft.com/office/powerpoint/2010/main" val="699476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Psychological Factors Important to Health</a:t>
            </a:r>
          </a:p>
        </p:txBody>
      </p:sp>
      <p:sp>
        <p:nvSpPr>
          <p:cNvPr id="4" name="Content Placeholder 3"/>
          <p:cNvSpPr>
            <a:spLocks noGrp="1"/>
          </p:cNvSpPr>
          <p:nvPr>
            <p:ph idx="1"/>
          </p:nvPr>
        </p:nvSpPr>
        <p:spPr>
          <a:xfrm>
            <a:off x="1028700" y="2590800"/>
            <a:ext cx="7810500" cy="3862586"/>
          </a:xfrm>
        </p:spPr>
        <p:txBody>
          <a:bodyPr>
            <a:noAutofit/>
          </a:bodyPr>
          <a:lstStyle/>
          <a:p>
            <a:pPr marL="0" indent="0">
              <a:buNone/>
            </a:pPr>
            <a:r>
              <a:rPr lang="en-US" sz="3000" dirty="0" smtClean="0"/>
              <a:t>Love, Positive </a:t>
            </a:r>
            <a:r>
              <a:rPr lang="en-US" sz="3000" dirty="0"/>
              <a:t>Health</a:t>
            </a:r>
            <a:r>
              <a:rPr lang="en-US" sz="3000" dirty="0" smtClean="0"/>
              <a:t>:</a:t>
            </a:r>
            <a:r>
              <a:rPr lang="en-US" sz="3000" b="1" dirty="0"/>
              <a:t> </a:t>
            </a:r>
            <a:r>
              <a:rPr lang="en-US" sz="3000" dirty="0"/>
              <a:t>Compassion and </a:t>
            </a:r>
            <a:r>
              <a:rPr lang="en-US" sz="3000" dirty="0" smtClean="0"/>
              <a:t>Health </a:t>
            </a:r>
          </a:p>
          <a:p>
            <a:r>
              <a:rPr lang="en-US" sz="2800" dirty="0" smtClean="0"/>
              <a:t>People </a:t>
            </a:r>
            <a:r>
              <a:rPr lang="en-US" sz="2800" dirty="0"/>
              <a:t>who are kind and sympathetic to others influence changes in our immune system responses.</a:t>
            </a:r>
          </a:p>
          <a:p>
            <a:pPr lvl="1"/>
            <a:r>
              <a:rPr lang="en-US" sz="2800" dirty="0" smtClean="0">
                <a:solidFill>
                  <a:schemeClr val="tx1"/>
                </a:solidFill>
              </a:rPr>
              <a:t>Shown film </a:t>
            </a:r>
            <a:r>
              <a:rPr lang="en-US" sz="2800" dirty="0">
                <a:solidFill>
                  <a:schemeClr val="tx1"/>
                </a:solidFill>
              </a:rPr>
              <a:t>about the life of </a:t>
            </a:r>
            <a:r>
              <a:rPr lang="en-US" sz="2800" dirty="0" smtClean="0">
                <a:solidFill>
                  <a:schemeClr val="tx1"/>
                </a:solidFill>
              </a:rPr>
              <a:t>Mother </a:t>
            </a:r>
            <a:r>
              <a:rPr lang="en-US" sz="2800" dirty="0">
                <a:solidFill>
                  <a:schemeClr val="tx1"/>
                </a:solidFill>
              </a:rPr>
              <a:t>Teresa as she worked among the sick and dying in India. Immediately after seeing the film on Mother Teresa, all participants showed increased immune system functioning.</a:t>
            </a:r>
          </a:p>
          <a:p>
            <a:endParaRPr lang="en-US" sz="2800" dirty="0" smtClean="0"/>
          </a:p>
          <a:p>
            <a:pPr lvl="1"/>
            <a:endParaRPr lang="en-US" sz="2800" dirty="0"/>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pic>
        <p:nvPicPr>
          <p:cNvPr id="2" name="Picture 1"/>
          <p:cNvPicPr>
            <a:picLocks noChangeAspect="1"/>
          </p:cNvPicPr>
          <p:nvPr/>
        </p:nvPicPr>
        <p:blipFill>
          <a:blip r:embed="rId3"/>
          <a:stretch>
            <a:fillRect/>
          </a:stretch>
        </p:blipFill>
        <p:spPr>
          <a:xfrm>
            <a:off x="6172200" y="914400"/>
            <a:ext cx="2895600" cy="1521003"/>
          </a:xfrm>
          <a:prstGeom prst="rect">
            <a:avLst/>
          </a:prstGeom>
        </p:spPr>
      </p:pic>
    </p:spTree>
    <p:extLst>
      <p:ext uri="{BB962C8B-B14F-4D97-AF65-F5344CB8AC3E}">
        <p14:creationId xmlns:p14="http://schemas.microsoft.com/office/powerpoint/2010/main" val="572619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a:xfrm>
            <a:off x="1028700" y="2057400"/>
            <a:ext cx="5372100" cy="4191000"/>
          </a:xfrm>
        </p:spPr>
        <p:txBody>
          <a:bodyPr>
            <a:normAutofit fontScale="92500" lnSpcReduction="10000"/>
          </a:bodyPr>
          <a:lstStyle/>
          <a:p>
            <a:pPr marL="0" indent="0">
              <a:buNone/>
            </a:pPr>
            <a:r>
              <a:rPr lang="en-US" sz="3200" dirty="0"/>
              <a:t>Love and Positive Health</a:t>
            </a:r>
            <a:r>
              <a:rPr lang="en-US" sz="3200" dirty="0" smtClean="0"/>
              <a:t>:</a:t>
            </a:r>
            <a:r>
              <a:rPr lang="en-US" sz="3200" b="1" dirty="0"/>
              <a:t> </a:t>
            </a:r>
            <a:r>
              <a:rPr lang="en-US" sz="3200" dirty="0"/>
              <a:t>Altruism</a:t>
            </a:r>
          </a:p>
          <a:p>
            <a:pPr lvl="0"/>
            <a:r>
              <a:rPr lang="en-US" sz="2800" dirty="0"/>
              <a:t>Higher volunteering associated with increased longevity</a:t>
            </a:r>
          </a:p>
          <a:p>
            <a:pPr lvl="0"/>
            <a:r>
              <a:rPr lang="en-US" sz="2800" dirty="0"/>
              <a:t>Helping </a:t>
            </a:r>
            <a:r>
              <a:rPr lang="en-US" sz="2800" dirty="0" smtClean="0"/>
              <a:t>others related </a:t>
            </a:r>
            <a:r>
              <a:rPr lang="en-US" sz="2800" dirty="0"/>
              <a:t>to well-being</a:t>
            </a:r>
          </a:p>
          <a:p>
            <a:pPr lvl="0"/>
            <a:r>
              <a:rPr lang="en-US" sz="2800" dirty="0"/>
              <a:t>Altruism seems to take a person away from their own concerns</a:t>
            </a:r>
          </a:p>
          <a:p>
            <a:pPr lvl="0"/>
            <a:r>
              <a:rPr lang="en-US" sz="2800" dirty="0"/>
              <a:t>Altruism </a:t>
            </a:r>
            <a:r>
              <a:rPr lang="en-US" sz="2800" dirty="0" smtClean="0"/>
              <a:t>increases </a:t>
            </a:r>
            <a:r>
              <a:rPr lang="en-US" sz="2800" dirty="0"/>
              <a:t>social </a:t>
            </a:r>
            <a:r>
              <a:rPr lang="en-US" sz="2800" dirty="0" smtClean="0"/>
              <a:t>bonds </a:t>
            </a:r>
            <a:r>
              <a:rPr lang="en-US" sz="2800" dirty="0"/>
              <a:t>and </a:t>
            </a:r>
            <a:r>
              <a:rPr lang="en-US" sz="2800" dirty="0" smtClean="0"/>
              <a:t>promotes </a:t>
            </a:r>
            <a:r>
              <a:rPr lang="en-US" sz="2800" dirty="0"/>
              <a:t>positive emotions</a:t>
            </a:r>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pic>
        <p:nvPicPr>
          <p:cNvPr id="2" name="Picture 1"/>
          <p:cNvPicPr>
            <a:picLocks noChangeAspect="1"/>
          </p:cNvPicPr>
          <p:nvPr/>
        </p:nvPicPr>
        <p:blipFill>
          <a:blip r:embed="rId3"/>
          <a:stretch>
            <a:fillRect/>
          </a:stretch>
        </p:blipFill>
        <p:spPr>
          <a:xfrm>
            <a:off x="6631598" y="2667000"/>
            <a:ext cx="2143125" cy="2143125"/>
          </a:xfrm>
          <a:prstGeom prst="rect">
            <a:avLst/>
          </a:prstGeom>
        </p:spPr>
      </p:pic>
    </p:spTree>
    <p:extLst>
      <p:ext uri="{BB962C8B-B14F-4D97-AF65-F5344CB8AC3E}">
        <p14:creationId xmlns:p14="http://schemas.microsoft.com/office/powerpoint/2010/main" val="49649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Positive Health</a:t>
            </a:r>
            <a:r>
              <a:rPr lang="en-US" dirty="0"/>
              <a:t/>
            </a:r>
            <a:br>
              <a:rPr lang="en-US" dirty="0"/>
            </a:br>
            <a:endParaRPr lang="en-US" dirty="0"/>
          </a:p>
        </p:txBody>
      </p:sp>
      <p:sp>
        <p:nvSpPr>
          <p:cNvPr id="9" name="Content Placeholder 8"/>
          <p:cNvSpPr>
            <a:spLocks noGrp="1"/>
          </p:cNvSpPr>
          <p:nvPr>
            <p:ph idx="1"/>
          </p:nvPr>
        </p:nvSpPr>
        <p:spPr/>
        <p:txBody>
          <a:bodyPr>
            <a:normAutofit/>
          </a:bodyPr>
          <a:lstStyle/>
          <a:p>
            <a:pPr marL="0" indent="0">
              <a:buNone/>
            </a:pPr>
            <a:r>
              <a:rPr lang="en-US" sz="3200" dirty="0" smtClean="0"/>
              <a:t>Wellness</a:t>
            </a:r>
          </a:p>
          <a:p>
            <a:pPr lvl="0"/>
            <a:r>
              <a:rPr lang="en-US" sz="2800" dirty="0" smtClean="0"/>
              <a:t>Health is a state </a:t>
            </a:r>
            <a:r>
              <a:rPr lang="en-US" sz="2800" dirty="0"/>
              <a:t>of physical, </a:t>
            </a:r>
            <a:r>
              <a:rPr lang="en-US" sz="2800" dirty="0" smtClean="0"/>
              <a:t>mental, </a:t>
            </a:r>
            <a:r>
              <a:rPr lang="en-US" sz="2800" dirty="0"/>
              <a:t>and emotional </a:t>
            </a:r>
            <a:r>
              <a:rPr lang="en-US" sz="2800" dirty="0" smtClean="0"/>
              <a:t>health, not just absence of disease and infirmity (WHO, 1946)</a:t>
            </a:r>
            <a:endParaRPr lang="en-US" sz="2800" dirty="0"/>
          </a:p>
          <a:p>
            <a:pPr lvl="0"/>
            <a:r>
              <a:rPr lang="en-US" sz="2800" dirty="0"/>
              <a:t>Encompasses the benefits of overall growth</a:t>
            </a:r>
          </a:p>
          <a:p>
            <a:pPr marL="0" indent="0">
              <a:buNone/>
            </a:pPr>
            <a:endParaRPr lang="en-US" sz="28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2280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p:txBody>
          <a:bodyPr>
            <a:normAutofit fontScale="92500"/>
          </a:bodyPr>
          <a:lstStyle/>
          <a:p>
            <a:pPr marL="0" indent="0">
              <a:buNone/>
            </a:pPr>
            <a:r>
              <a:rPr lang="en-US" sz="3500" dirty="0" smtClean="0"/>
              <a:t>Humor </a:t>
            </a:r>
            <a:r>
              <a:rPr lang="en-US" sz="3500" dirty="0"/>
              <a:t>and Positive </a:t>
            </a:r>
            <a:r>
              <a:rPr lang="en-US" sz="3500" dirty="0" smtClean="0"/>
              <a:t>Health</a:t>
            </a:r>
          </a:p>
          <a:p>
            <a:pPr lvl="0"/>
            <a:r>
              <a:rPr lang="en-US" sz="2800" dirty="0"/>
              <a:t>Defense mechanism of humor related to greater personal adjustment and well-being</a:t>
            </a:r>
          </a:p>
          <a:p>
            <a:pPr lvl="0"/>
            <a:r>
              <a:rPr lang="en-US" sz="2800" dirty="0" smtClean="0"/>
              <a:t>Good </a:t>
            </a:r>
            <a:r>
              <a:rPr lang="en-US" sz="2800" dirty="0"/>
              <a:t>sense of humor </a:t>
            </a:r>
            <a:r>
              <a:rPr lang="en-US" sz="2800" dirty="0" smtClean="0"/>
              <a:t>helps </a:t>
            </a:r>
            <a:r>
              <a:rPr lang="en-US" sz="2800" dirty="0"/>
              <a:t>people recover more quickly from illness</a:t>
            </a:r>
          </a:p>
          <a:p>
            <a:pPr lvl="0"/>
            <a:r>
              <a:rPr lang="en-US" sz="2800" dirty="0"/>
              <a:t>Enhance immune system functioning</a:t>
            </a:r>
          </a:p>
          <a:p>
            <a:pPr lvl="0"/>
            <a:r>
              <a:rPr lang="en-US" sz="2800" dirty="0"/>
              <a:t>Reduce the psychological experience of pain</a:t>
            </a:r>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pic>
        <p:nvPicPr>
          <p:cNvPr id="2" name="Picture 1"/>
          <p:cNvPicPr>
            <a:picLocks noChangeAspect="1"/>
          </p:cNvPicPr>
          <p:nvPr/>
        </p:nvPicPr>
        <p:blipFill>
          <a:blip r:embed="rId3"/>
          <a:stretch>
            <a:fillRect/>
          </a:stretch>
        </p:blipFill>
        <p:spPr>
          <a:xfrm>
            <a:off x="6767329" y="1386086"/>
            <a:ext cx="1871663" cy="1371600"/>
          </a:xfrm>
          <a:prstGeom prst="rect">
            <a:avLst/>
          </a:prstGeom>
        </p:spPr>
      </p:pic>
    </p:spTree>
    <p:extLst>
      <p:ext uri="{BB962C8B-B14F-4D97-AF65-F5344CB8AC3E}">
        <p14:creationId xmlns:p14="http://schemas.microsoft.com/office/powerpoint/2010/main" val="196688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endParaRPr lang="en-IN" sz="4000" dirty="0"/>
          </a:p>
        </p:txBody>
      </p:sp>
      <p:sp>
        <p:nvSpPr>
          <p:cNvPr id="4" name="Content Placeholder 3"/>
          <p:cNvSpPr>
            <a:spLocks noGrp="1"/>
          </p:cNvSpPr>
          <p:nvPr>
            <p:ph idx="1"/>
          </p:nvPr>
        </p:nvSpPr>
        <p:spPr/>
        <p:txBody>
          <a:bodyPr>
            <a:noAutofit/>
          </a:bodyPr>
          <a:lstStyle/>
          <a:p>
            <a:pPr marL="0" indent="0">
              <a:buNone/>
            </a:pPr>
            <a:r>
              <a:rPr lang="en-US" sz="3200" dirty="0"/>
              <a:t>Humor and Positive </a:t>
            </a:r>
            <a:r>
              <a:rPr lang="en-US" sz="3200" dirty="0" smtClean="0"/>
              <a:t>Health: </a:t>
            </a:r>
            <a:r>
              <a:rPr lang="en-US" sz="3200" dirty="0"/>
              <a:t>Laugh </a:t>
            </a:r>
            <a:r>
              <a:rPr lang="en-US" sz="3200" dirty="0" smtClean="0"/>
              <a:t>Clubs! </a:t>
            </a:r>
          </a:p>
          <a:p>
            <a:pPr lvl="0"/>
            <a:r>
              <a:rPr lang="en-US" sz="2800" dirty="0"/>
              <a:t>Laugh clubs: People </a:t>
            </a:r>
            <a:r>
              <a:rPr lang="en-US" sz="2800" dirty="0" smtClean="0"/>
              <a:t>laugh </a:t>
            </a:r>
            <a:r>
              <a:rPr lang="en-US" sz="2800" dirty="0"/>
              <a:t>as hard as they can for </a:t>
            </a:r>
            <a:r>
              <a:rPr lang="en-US" sz="2800" dirty="0" smtClean="0"/>
              <a:t>15–20 min in groups</a:t>
            </a:r>
            <a:endParaRPr lang="en-US" sz="2800" dirty="0"/>
          </a:p>
          <a:p>
            <a:pPr lvl="0"/>
            <a:r>
              <a:rPr lang="en-US" sz="2800" dirty="0"/>
              <a:t>Physical act of laughing is healing in itself</a:t>
            </a:r>
          </a:p>
          <a:p>
            <a:pPr marL="0" indent="0">
              <a:buNone/>
            </a:pP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891830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a:xfrm>
            <a:off x="925034" y="2362200"/>
            <a:ext cx="5094766" cy="3581400"/>
          </a:xfrm>
        </p:spPr>
        <p:txBody>
          <a:bodyPr>
            <a:noAutofit/>
          </a:bodyPr>
          <a:lstStyle/>
          <a:p>
            <a:pPr marL="0" lvl="0" indent="0" hangingPunct="0">
              <a:buNone/>
            </a:pPr>
            <a:r>
              <a:rPr lang="en-US" sz="3200" dirty="0"/>
              <a:t>Music </a:t>
            </a:r>
            <a:r>
              <a:rPr lang="en-US" sz="3200" dirty="0" smtClean="0"/>
              <a:t>and </a:t>
            </a:r>
            <a:r>
              <a:rPr lang="en-US" sz="3200" dirty="0"/>
              <a:t>Health </a:t>
            </a:r>
            <a:endParaRPr lang="en-US" sz="3200" dirty="0" smtClean="0"/>
          </a:p>
          <a:p>
            <a:pPr lvl="0"/>
            <a:r>
              <a:rPr lang="en-US" sz="2800" dirty="0"/>
              <a:t>Music can help the healing process</a:t>
            </a:r>
          </a:p>
          <a:p>
            <a:pPr lvl="0"/>
            <a:r>
              <a:rPr lang="en-US" sz="2800" dirty="0"/>
              <a:t>Relaxing sounds </a:t>
            </a:r>
            <a:r>
              <a:rPr lang="en-US" sz="2800" dirty="0" smtClean="0"/>
              <a:t>lower stress hormones and BP, raise endorphin levels, increase </a:t>
            </a:r>
            <a:r>
              <a:rPr lang="en-US" sz="2800" dirty="0"/>
              <a:t>positive </a:t>
            </a:r>
            <a:r>
              <a:rPr lang="en-US" sz="2800" dirty="0" smtClean="0"/>
              <a:t>moods</a:t>
            </a:r>
            <a:endParaRPr lang="en-US" sz="2800" dirty="0"/>
          </a:p>
          <a:p>
            <a:pPr marL="0" lvl="0" indent="0" hangingPunc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pic>
        <p:nvPicPr>
          <p:cNvPr id="7" name="Picture 6"/>
          <p:cNvPicPr>
            <a:picLocks noChangeAspect="1"/>
          </p:cNvPicPr>
          <p:nvPr/>
        </p:nvPicPr>
        <p:blipFill>
          <a:blip r:embed="rId3"/>
          <a:stretch>
            <a:fillRect/>
          </a:stretch>
        </p:blipFill>
        <p:spPr>
          <a:xfrm>
            <a:off x="5997498" y="3214040"/>
            <a:ext cx="2819400" cy="1877720"/>
          </a:xfrm>
          <a:prstGeom prst="rect">
            <a:avLst/>
          </a:prstGeom>
        </p:spPr>
      </p:pic>
    </p:spTree>
    <p:extLst>
      <p:ext uri="{BB962C8B-B14F-4D97-AF65-F5344CB8AC3E}">
        <p14:creationId xmlns:p14="http://schemas.microsoft.com/office/powerpoint/2010/main" val="1341968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a:xfrm>
            <a:off x="925034" y="2362200"/>
            <a:ext cx="5094766" cy="3581400"/>
          </a:xfrm>
        </p:spPr>
        <p:txBody>
          <a:bodyPr>
            <a:noAutofit/>
          </a:bodyPr>
          <a:lstStyle/>
          <a:p>
            <a:pPr marL="0" lvl="0" indent="0" hangingPunct="0">
              <a:buNone/>
            </a:pPr>
            <a:r>
              <a:rPr lang="en-US" sz="3200" dirty="0"/>
              <a:t>Music </a:t>
            </a:r>
            <a:r>
              <a:rPr lang="en-US" sz="3200" dirty="0" smtClean="0"/>
              <a:t>and </a:t>
            </a:r>
            <a:r>
              <a:rPr lang="en-US" sz="3200" dirty="0"/>
              <a:t>Health </a:t>
            </a:r>
            <a:endParaRPr lang="en-US" sz="3200" dirty="0" smtClean="0"/>
          </a:p>
          <a:p>
            <a:pPr lvl="0"/>
            <a:r>
              <a:rPr lang="en-US" sz="2800" dirty="0" smtClean="0"/>
              <a:t>Music improves </a:t>
            </a:r>
            <a:r>
              <a:rPr lang="en-US" sz="2800" dirty="0"/>
              <a:t>health and </a:t>
            </a:r>
            <a:r>
              <a:rPr lang="en-US" sz="2800" dirty="0" smtClean="0"/>
              <a:t>well-being </a:t>
            </a:r>
            <a:r>
              <a:rPr lang="en-US" sz="2800" dirty="0">
                <a:solidFill>
                  <a:schemeClr val="tx1"/>
                </a:solidFill>
              </a:rPr>
              <a:t>through the engagement of neurochemical systems involving these four aspects: reward, motivation, and pleasure; stress and arousal; immunity; and social affiliation</a:t>
            </a:r>
            <a:endParaRPr lang="en-US" sz="2800" dirty="0"/>
          </a:p>
          <a:p>
            <a:pPr marL="0" lvl="0" indent="0" hangingPunc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7" name="Picture 6"/>
          <p:cNvPicPr>
            <a:picLocks noChangeAspect="1"/>
          </p:cNvPicPr>
          <p:nvPr/>
        </p:nvPicPr>
        <p:blipFill>
          <a:blip r:embed="rId3"/>
          <a:stretch>
            <a:fillRect/>
          </a:stretch>
        </p:blipFill>
        <p:spPr>
          <a:xfrm>
            <a:off x="5997498" y="3214040"/>
            <a:ext cx="2819400" cy="1877720"/>
          </a:xfrm>
          <a:prstGeom prst="rect">
            <a:avLst/>
          </a:prstGeom>
        </p:spPr>
      </p:pic>
    </p:spTree>
    <p:extLst>
      <p:ext uri="{BB962C8B-B14F-4D97-AF65-F5344CB8AC3E}">
        <p14:creationId xmlns:p14="http://schemas.microsoft.com/office/powerpoint/2010/main" val="2742913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a:xfrm>
            <a:off x="1028700" y="1981200"/>
            <a:ext cx="7200900" cy="4472186"/>
          </a:xfrm>
        </p:spPr>
        <p:txBody>
          <a:bodyPr>
            <a:normAutofit fontScale="92500" lnSpcReduction="20000"/>
          </a:bodyPr>
          <a:lstStyle/>
          <a:p>
            <a:pPr marL="0" indent="0">
              <a:buNone/>
            </a:pPr>
            <a:r>
              <a:rPr lang="en-US" sz="3200" dirty="0"/>
              <a:t>Emotional Expression and </a:t>
            </a:r>
            <a:r>
              <a:rPr lang="en-US" sz="3200" dirty="0" smtClean="0"/>
              <a:t>Health: </a:t>
            </a:r>
            <a:r>
              <a:rPr lang="en-US" sz="3200" dirty="0"/>
              <a:t>Writing </a:t>
            </a:r>
            <a:r>
              <a:rPr lang="en-US" sz="3200" dirty="0" smtClean="0"/>
              <a:t>About Our Lives </a:t>
            </a:r>
            <a:r>
              <a:rPr lang="en-US" b="1" dirty="0" smtClean="0"/>
              <a:t> </a:t>
            </a:r>
          </a:p>
          <a:p>
            <a:pPr lvl="0"/>
            <a:r>
              <a:rPr lang="en-US" sz="2800" dirty="0"/>
              <a:t>Act of writing down one’s thoughts about a traumatic event is </a:t>
            </a:r>
            <a:r>
              <a:rPr lang="en-US" sz="2800" dirty="0" smtClean="0"/>
              <a:t>beneficial</a:t>
            </a:r>
          </a:p>
          <a:p>
            <a:pPr lvl="1"/>
            <a:r>
              <a:rPr lang="en-US" sz="2800" dirty="0" smtClean="0"/>
              <a:t>Lower BP, less distress</a:t>
            </a:r>
          </a:p>
          <a:p>
            <a:pPr lvl="1"/>
            <a:r>
              <a:rPr lang="en-US" sz="2800" dirty="0" smtClean="0"/>
              <a:t>Greatest improvement in those who had not shared their traumatic event before</a:t>
            </a:r>
            <a:endParaRPr lang="en-US" sz="2800" dirty="0"/>
          </a:p>
          <a:p>
            <a:pPr lvl="0"/>
            <a:r>
              <a:rPr lang="en-US" sz="2800" dirty="0"/>
              <a:t>Sharing negative emotions is more helpful than focusing only on positive emotions</a:t>
            </a:r>
          </a:p>
          <a:p>
            <a:pPr lvl="0"/>
            <a:r>
              <a:rPr lang="en-US" sz="2800" dirty="0" smtClean="0"/>
              <a:t>Those low in expressiveness may have increased anxiety when asked to engage in expressive writing</a:t>
            </a:r>
            <a:endParaRPr lang="en-US" sz="2800" dirty="0"/>
          </a:p>
          <a:p>
            <a:pPr marL="0" inden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321607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a:xfrm>
            <a:off x="1028700" y="1981200"/>
            <a:ext cx="7581900" cy="4472186"/>
          </a:xfrm>
        </p:spPr>
        <p:txBody>
          <a:bodyPr>
            <a:normAutofit fontScale="85000" lnSpcReduction="20000"/>
          </a:bodyPr>
          <a:lstStyle/>
          <a:p>
            <a:pPr marL="0" indent="0">
              <a:buNone/>
            </a:pPr>
            <a:r>
              <a:rPr lang="en-US" sz="3200" dirty="0"/>
              <a:t>Emotional Expression and </a:t>
            </a:r>
            <a:r>
              <a:rPr lang="en-US" sz="3200" dirty="0" smtClean="0"/>
              <a:t>Health: </a:t>
            </a:r>
            <a:r>
              <a:rPr lang="en-US" sz="3200" dirty="0"/>
              <a:t>Writing </a:t>
            </a:r>
            <a:r>
              <a:rPr lang="en-US" sz="3200" dirty="0" smtClean="0"/>
              <a:t>About Our Lives </a:t>
            </a:r>
            <a:r>
              <a:rPr lang="en-US" b="1" dirty="0" smtClean="0"/>
              <a:t> </a:t>
            </a:r>
          </a:p>
          <a:p>
            <a:pPr lvl="0"/>
            <a:r>
              <a:rPr lang="en-US" sz="2800" dirty="0" smtClean="0"/>
              <a:t>Suggestions </a:t>
            </a:r>
            <a:r>
              <a:rPr lang="en-US" sz="2800" dirty="0"/>
              <a:t>for using writing to deal with stress and painful </a:t>
            </a:r>
            <a:r>
              <a:rPr lang="en-US" sz="2800" dirty="0" smtClean="0"/>
              <a:t>memories</a:t>
            </a:r>
          </a:p>
          <a:p>
            <a:pPr lvl="1"/>
            <a:r>
              <a:rPr lang="en-US" sz="2800" dirty="0" smtClean="0"/>
              <a:t>Write about an issue current to you</a:t>
            </a:r>
          </a:p>
          <a:p>
            <a:pPr lvl="1"/>
            <a:r>
              <a:rPr lang="en-US" sz="2800" dirty="0" smtClean="0"/>
              <a:t>Choose location special and unique, quiet</a:t>
            </a:r>
          </a:p>
          <a:p>
            <a:pPr lvl="1"/>
            <a:r>
              <a:rPr lang="en-US" sz="2800" dirty="0" smtClean="0"/>
              <a:t>Ignore spelling, grammar, prose</a:t>
            </a:r>
          </a:p>
          <a:p>
            <a:pPr lvl="1"/>
            <a:r>
              <a:rPr lang="en-US" sz="2800" dirty="0" smtClean="0"/>
              <a:t>Write about what happened and feelings about what happened</a:t>
            </a:r>
          </a:p>
          <a:p>
            <a:pPr lvl="1"/>
            <a:r>
              <a:rPr lang="en-US" sz="2800" dirty="0" smtClean="0"/>
              <a:t>Plan to keep it private, destroy if you want</a:t>
            </a:r>
          </a:p>
          <a:p>
            <a:pPr lvl="1"/>
            <a:r>
              <a:rPr lang="en-US" sz="2800" dirty="0" smtClean="0"/>
              <a:t>Realistic to feel sad after writing, but sadness usually fades; if persists, seek professional counseling</a:t>
            </a:r>
          </a:p>
          <a:p>
            <a:pPr lvl="1"/>
            <a:endParaRPr lang="en-US" sz="2800" dirty="0"/>
          </a:p>
          <a:p>
            <a:pPr marL="0" inden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825966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Psychological Factors Important to Health</a:t>
            </a:r>
          </a:p>
        </p:txBody>
      </p:sp>
      <p:sp>
        <p:nvSpPr>
          <p:cNvPr id="4" name="Content Placeholder 3"/>
          <p:cNvSpPr>
            <a:spLocks noGrp="1"/>
          </p:cNvSpPr>
          <p:nvPr>
            <p:ph idx="1"/>
          </p:nvPr>
        </p:nvSpPr>
        <p:spPr>
          <a:xfrm>
            <a:off x="1028700" y="1981200"/>
            <a:ext cx="7200900" cy="4343400"/>
          </a:xfrm>
        </p:spPr>
        <p:txBody>
          <a:bodyPr>
            <a:normAutofit fontScale="85000" lnSpcReduction="20000"/>
          </a:bodyPr>
          <a:lstStyle/>
          <a:p>
            <a:pPr marL="0" indent="0">
              <a:buNone/>
            </a:pPr>
            <a:r>
              <a:rPr lang="en-US" sz="3500" dirty="0"/>
              <a:t>Emotional Expression and Health</a:t>
            </a:r>
            <a:r>
              <a:rPr lang="en-US" sz="3500" dirty="0" smtClean="0"/>
              <a:t>:</a:t>
            </a:r>
            <a:r>
              <a:rPr lang="en-US" sz="3500" dirty="0"/>
              <a:t> Regrets</a:t>
            </a:r>
            <a:endParaRPr lang="en-US" sz="3500" dirty="0" smtClean="0"/>
          </a:p>
          <a:p>
            <a:pPr lvl="0"/>
            <a:r>
              <a:rPr lang="en-US" sz="3500" dirty="0" smtClean="0"/>
              <a:t>Biggest regrets: education, career, romance</a:t>
            </a:r>
          </a:p>
          <a:p>
            <a:pPr lvl="0"/>
            <a:r>
              <a:rPr lang="en-US" sz="3500" dirty="0" smtClean="0"/>
              <a:t>Regret </a:t>
            </a:r>
            <a:r>
              <a:rPr lang="en-US" sz="3500" i="1" dirty="0" smtClean="0"/>
              <a:t>actions</a:t>
            </a:r>
            <a:r>
              <a:rPr lang="en-US" sz="3500" dirty="0" smtClean="0"/>
              <a:t> or </a:t>
            </a:r>
            <a:r>
              <a:rPr lang="en-US" sz="3500" i="1" dirty="0" smtClean="0"/>
              <a:t>inactions</a:t>
            </a:r>
            <a:r>
              <a:rPr lang="en-US" sz="3500" dirty="0" smtClean="0"/>
              <a:t> </a:t>
            </a:r>
          </a:p>
          <a:p>
            <a:pPr lvl="1"/>
            <a:r>
              <a:rPr lang="en-US" sz="3500" dirty="0" smtClean="0"/>
              <a:t>Regrets </a:t>
            </a:r>
            <a:r>
              <a:rPr lang="en-US" sz="3500" dirty="0"/>
              <a:t>over actions tend to elicit primarily “hot” </a:t>
            </a:r>
            <a:r>
              <a:rPr lang="en-US" sz="3500" dirty="0" smtClean="0"/>
              <a:t>emotions (e.g., anger)</a:t>
            </a:r>
          </a:p>
          <a:p>
            <a:pPr lvl="2"/>
            <a:r>
              <a:rPr lang="en-US" sz="3300" dirty="0" smtClean="0"/>
              <a:t>Immediately clear</a:t>
            </a:r>
            <a:endParaRPr lang="en-US" sz="3300" dirty="0"/>
          </a:p>
          <a:p>
            <a:pPr lvl="1"/>
            <a:r>
              <a:rPr lang="en-US" sz="3500" dirty="0"/>
              <a:t>Regrets over inaction generate elicit feelings of </a:t>
            </a:r>
            <a:r>
              <a:rPr lang="en-US" sz="3500" dirty="0" smtClean="0"/>
              <a:t>wistfulness or despair</a:t>
            </a:r>
          </a:p>
          <a:p>
            <a:pPr lvl="2"/>
            <a:r>
              <a:rPr lang="en-US" sz="3300" dirty="0" smtClean="0"/>
              <a:t>Becomes clear over time</a:t>
            </a:r>
            <a:endParaRPr lang="en-US" sz="3300" dirty="0"/>
          </a:p>
          <a:p>
            <a:pPr marL="0" inden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440373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Psychological Factors Important to Health</a:t>
            </a:r>
          </a:p>
        </p:txBody>
      </p:sp>
      <p:sp>
        <p:nvSpPr>
          <p:cNvPr id="4" name="Content Placeholder 3"/>
          <p:cNvSpPr>
            <a:spLocks noGrp="1"/>
          </p:cNvSpPr>
          <p:nvPr>
            <p:ph idx="1"/>
          </p:nvPr>
        </p:nvSpPr>
        <p:spPr>
          <a:xfrm>
            <a:off x="1028700" y="2171700"/>
            <a:ext cx="7658100" cy="4281686"/>
          </a:xfrm>
        </p:spPr>
        <p:txBody>
          <a:bodyPr>
            <a:normAutofit fontScale="77500" lnSpcReduction="20000"/>
          </a:bodyPr>
          <a:lstStyle/>
          <a:p>
            <a:pPr marL="0" indent="0">
              <a:buNone/>
            </a:pPr>
            <a:r>
              <a:rPr lang="en-US" sz="3600" dirty="0"/>
              <a:t>Emotional Expression and Health</a:t>
            </a:r>
            <a:r>
              <a:rPr lang="en-US" sz="3600" dirty="0" smtClean="0"/>
              <a:t>:</a:t>
            </a:r>
            <a:r>
              <a:rPr lang="en-US" sz="3600" dirty="0"/>
              <a:t> Regrets</a:t>
            </a:r>
            <a:endParaRPr lang="en-US" sz="3600" dirty="0" smtClean="0"/>
          </a:p>
          <a:p>
            <a:pPr lvl="0"/>
            <a:r>
              <a:rPr lang="en-US" sz="3500" dirty="0" smtClean="0"/>
              <a:t>Severe </a:t>
            </a:r>
            <a:r>
              <a:rPr lang="en-US" sz="3500" dirty="0"/>
              <a:t>regret </a:t>
            </a:r>
            <a:r>
              <a:rPr lang="en-US" sz="3500" dirty="0" smtClean="0"/>
              <a:t>leads to low </a:t>
            </a:r>
            <a:r>
              <a:rPr lang="en-US" sz="3500" dirty="0"/>
              <a:t>subjective well-being </a:t>
            </a:r>
          </a:p>
          <a:p>
            <a:pPr lvl="0"/>
            <a:r>
              <a:rPr lang="en-US" sz="3500" dirty="0" smtClean="0"/>
              <a:t>Life </a:t>
            </a:r>
            <a:r>
              <a:rPr lang="en-US" sz="3500" dirty="0"/>
              <a:t>longings highly related to studies of </a:t>
            </a:r>
            <a:r>
              <a:rPr lang="en-US" sz="3500" dirty="0" smtClean="0"/>
              <a:t>regret</a:t>
            </a:r>
          </a:p>
          <a:p>
            <a:pPr lvl="1"/>
            <a:r>
              <a:rPr lang="en-US" sz="3600" dirty="0">
                <a:solidFill>
                  <a:schemeClr val="tx1"/>
                </a:solidFill>
              </a:rPr>
              <a:t>A strong feeling that life is incomplete or imperfect, coupled with a desire for ideal, alternative states and experiences of life. The emotions associated with life longings are often ambivalent, bittersweet, and alert us to both gains and losses in </a:t>
            </a:r>
            <a:r>
              <a:rPr lang="en-US" sz="3600" dirty="0" smtClean="0">
                <a:solidFill>
                  <a:schemeClr val="tx1"/>
                </a:solidFill>
              </a:rPr>
              <a:t>life</a:t>
            </a:r>
            <a:endParaRPr lang="en-US" sz="3500" dirty="0"/>
          </a:p>
          <a:p>
            <a:pPr marL="0" inden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807968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Psychological Factors Important to Health</a:t>
            </a:r>
            <a:endParaRPr lang="en-IN" dirty="0"/>
          </a:p>
        </p:txBody>
      </p:sp>
      <p:sp>
        <p:nvSpPr>
          <p:cNvPr id="4" name="Content Placeholder 3"/>
          <p:cNvSpPr>
            <a:spLocks noGrp="1"/>
          </p:cNvSpPr>
          <p:nvPr>
            <p:ph idx="1"/>
          </p:nvPr>
        </p:nvSpPr>
        <p:spPr/>
        <p:txBody>
          <a:bodyPr>
            <a:noAutofit/>
          </a:bodyPr>
          <a:lstStyle/>
          <a:p>
            <a:pPr marL="0" indent="0">
              <a:buNone/>
            </a:pPr>
            <a:r>
              <a:rPr lang="en-US" sz="3000" dirty="0"/>
              <a:t>Emotional Expression and Health: </a:t>
            </a:r>
            <a:r>
              <a:rPr lang="en-US" sz="3000" dirty="0" smtClean="0"/>
              <a:t>Crying</a:t>
            </a:r>
            <a:r>
              <a:rPr lang="en-US" sz="3000" dirty="0"/>
              <a:t>: T</a:t>
            </a:r>
            <a:r>
              <a:rPr lang="en-US" sz="3000" dirty="0" smtClean="0"/>
              <a:t>ears </a:t>
            </a:r>
            <a:r>
              <a:rPr lang="en-US" sz="3000" dirty="0"/>
              <a:t>of H</a:t>
            </a:r>
            <a:r>
              <a:rPr lang="en-US" sz="3000" dirty="0" smtClean="0"/>
              <a:t>urt </a:t>
            </a:r>
          </a:p>
          <a:p>
            <a:pPr lvl="0"/>
            <a:r>
              <a:rPr lang="en-US" sz="2800" dirty="0" smtClean="0"/>
              <a:t>Crying does not benefit everyone</a:t>
            </a:r>
          </a:p>
          <a:p>
            <a:pPr lvl="1"/>
            <a:r>
              <a:rPr lang="en-US" sz="2800" dirty="0" smtClean="0"/>
              <a:t>Social </a:t>
            </a:r>
            <a:r>
              <a:rPr lang="en-US" sz="2800" dirty="0"/>
              <a:t>and emotionally </a:t>
            </a:r>
            <a:r>
              <a:rPr lang="en-US" sz="2800" dirty="0" smtClean="0"/>
              <a:t>stable people </a:t>
            </a:r>
            <a:r>
              <a:rPr lang="en-US" sz="2800" dirty="0"/>
              <a:t>find relief and feel better after crying</a:t>
            </a:r>
          </a:p>
          <a:p>
            <a:pPr lvl="0"/>
            <a:r>
              <a:rPr lang="en-US" sz="2800" dirty="0"/>
              <a:t>Good cry is not universally helpful</a:t>
            </a:r>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101274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a:xfrm>
            <a:off x="1028700" y="2286000"/>
            <a:ext cx="4533900" cy="3581400"/>
          </a:xfrm>
        </p:spPr>
        <p:txBody>
          <a:bodyPr>
            <a:normAutofit/>
          </a:bodyPr>
          <a:lstStyle/>
          <a:p>
            <a:pPr marL="0" indent="0">
              <a:buNone/>
            </a:pPr>
            <a:r>
              <a:rPr lang="en-US" sz="3000" dirty="0"/>
              <a:t>Emotional Expression and </a:t>
            </a:r>
            <a:r>
              <a:rPr lang="en-US" sz="3000" dirty="0" smtClean="0"/>
              <a:t>Health: Crying</a:t>
            </a:r>
            <a:r>
              <a:rPr lang="en-US" sz="3000" dirty="0"/>
              <a:t>: Tears of J</a:t>
            </a:r>
            <a:r>
              <a:rPr lang="en-US" sz="3000" dirty="0" smtClean="0"/>
              <a:t>oy</a:t>
            </a:r>
          </a:p>
          <a:p>
            <a:pPr lvl="0"/>
            <a:r>
              <a:rPr lang="en-US" sz="2800" dirty="0"/>
              <a:t>Crying in response to positive events is associated with </a:t>
            </a:r>
            <a:r>
              <a:rPr lang="en-US" sz="2800" dirty="0" smtClean="0"/>
              <a:t>empathy, compassion, gratitude</a:t>
            </a:r>
            <a:endParaRPr lang="en-US" sz="2800" dirty="0"/>
          </a:p>
          <a:p>
            <a:pPr lvl="0"/>
            <a:r>
              <a:rPr lang="en-US" sz="2800" dirty="0" smtClean="0"/>
              <a:t>More research needed</a:t>
            </a:r>
            <a:endParaRPr lang="en-US" sz="2800" dirty="0"/>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292" y="1428750"/>
            <a:ext cx="1473737" cy="25264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3079" y="3655275"/>
            <a:ext cx="3518316" cy="2818555"/>
          </a:xfrm>
          <a:prstGeom prst="rect">
            <a:avLst/>
          </a:prstGeom>
        </p:spPr>
      </p:pic>
    </p:spTree>
    <p:extLst>
      <p:ext uri="{BB962C8B-B14F-4D97-AF65-F5344CB8AC3E}">
        <p14:creationId xmlns:p14="http://schemas.microsoft.com/office/powerpoint/2010/main" val="21127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Positive Health</a:t>
            </a:r>
            <a:r>
              <a:rPr lang="en-US" dirty="0"/>
              <a:t/>
            </a:r>
            <a:br>
              <a:rPr lang="en-US" dirty="0"/>
            </a:br>
            <a:endParaRPr lang="en-US" dirty="0"/>
          </a:p>
        </p:txBody>
      </p:sp>
      <p:sp>
        <p:nvSpPr>
          <p:cNvPr id="9" name="Content Placeholder 8"/>
          <p:cNvSpPr>
            <a:spLocks noGrp="1"/>
          </p:cNvSpPr>
          <p:nvPr>
            <p:ph idx="1"/>
          </p:nvPr>
        </p:nvSpPr>
        <p:spPr>
          <a:xfrm>
            <a:off x="1115739" y="1524000"/>
            <a:ext cx="7200900" cy="4929386"/>
          </a:xfrm>
        </p:spPr>
        <p:txBody>
          <a:bodyPr>
            <a:normAutofit fontScale="92500" lnSpcReduction="20000"/>
          </a:bodyPr>
          <a:lstStyle/>
          <a:p>
            <a:pPr marL="0" indent="0">
              <a:buNone/>
            </a:pPr>
            <a:r>
              <a:rPr lang="en-US" sz="3200" dirty="0" smtClean="0"/>
              <a:t>Wellness (Dunn)</a:t>
            </a:r>
          </a:p>
          <a:p>
            <a:pPr lvl="0"/>
            <a:r>
              <a:rPr lang="en-US" sz="2800" dirty="0"/>
              <a:t>Wellness is a state in which a person has:</a:t>
            </a:r>
          </a:p>
          <a:p>
            <a:pPr marL="0" lvl="0" indent="0">
              <a:buNone/>
            </a:pPr>
            <a:r>
              <a:rPr lang="en-US" sz="2800" dirty="0" smtClean="0"/>
              <a:t>	1</a:t>
            </a:r>
            <a:r>
              <a:rPr lang="en-US" sz="2800" dirty="0"/>
              <a:t>. </a:t>
            </a:r>
            <a:r>
              <a:rPr lang="en-US" sz="2800" dirty="0" smtClean="0"/>
              <a:t>A </a:t>
            </a:r>
            <a:r>
              <a:rPr lang="en-US" sz="2800" dirty="0"/>
              <a:t>zest for life,</a:t>
            </a:r>
          </a:p>
          <a:p>
            <a:pPr marL="0" lvl="0" indent="0">
              <a:buNone/>
            </a:pPr>
            <a:r>
              <a:rPr lang="en-US" sz="2800" dirty="0" smtClean="0"/>
              <a:t>	2</a:t>
            </a:r>
            <a:r>
              <a:rPr lang="en-US" sz="2800" dirty="0"/>
              <a:t>. A way of living that </a:t>
            </a:r>
            <a:r>
              <a:rPr lang="en-US" sz="2800" dirty="0" smtClean="0"/>
              <a:t>maximizes </a:t>
            </a:r>
            <a:r>
              <a:rPr lang="en-US" sz="2800" dirty="0"/>
              <a:t>potential,</a:t>
            </a:r>
          </a:p>
          <a:p>
            <a:pPr marL="0" lvl="0" indent="0">
              <a:buNone/>
            </a:pPr>
            <a:r>
              <a:rPr lang="en-US" sz="2800" dirty="0" smtClean="0"/>
              <a:t>	3</a:t>
            </a:r>
            <a:r>
              <a:rPr lang="en-US" sz="2800" dirty="0"/>
              <a:t>. A sense of meaning and purpose,</a:t>
            </a:r>
          </a:p>
          <a:p>
            <a:pPr marL="0" lvl="0" indent="0">
              <a:buNone/>
            </a:pPr>
            <a:r>
              <a:rPr lang="en-US" sz="2800" dirty="0" smtClean="0"/>
              <a:t>	4</a:t>
            </a:r>
            <a:r>
              <a:rPr lang="en-US" sz="2800" dirty="0"/>
              <a:t>. A sense of social responsibility</a:t>
            </a:r>
          </a:p>
          <a:p>
            <a:pPr marL="0" lvl="0" indent="0">
              <a:buNone/>
            </a:pPr>
            <a:r>
              <a:rPr lang="en-US" sz="2800" dirty="0" smtClean="0"/>
              <a:t>	5</a:t>
            </a:r>
            <a:r>
              <a:rPr lang="en-US" sz="2800" dirty="0"/>
              <a:t>. Skills for adapting to the challenges of a </a:t>
            </a:r>
            <a:r>
              <a:rPr lang="en-US" sz="2800" dirty="0" smtClean="0"/>
              <a:t>  </a:t>
            </a:r>
          </a:p>
          <a:p>
            <a:pPr marL="0" lvl="0" indent="0">
              <a:buNone/>
            </a:pPr>
            <a:r>
              <a:rPr lang="en-US" sz="2800" dirty="0"/>
              <a:t>	</a:t>
            </a:r>
            <a:r>
              <a:rPr lang="en-US" sz="2800" dirty="0" smtClean="0"/>
              <a:t>     changing </a:t>
            </a:r>
            <a:r>
              <a:rPr lang="en-US" sz="2800" dirty="0"/>
              <a:t>environment.</a:t>
            </a:r>
          </a:p>
          <a:p>
            <a:pPr lvl="0"/>
            <a:r>
              <a:rPr lang="en-US" sz="2800" dirty="0" smtClean="0"/>
              <a:t>Wellness </a:t>
            </a:r>
            <a:r>
              <a:rPr lang="en-US" sz="2800" dirty="0"/>
              <a:t>encompasses the benefits of exercise, nutrition, stress management, emotional self-regulation, social support, and personal growth.</a:t>
            </a:r>
          </a:p>
          <a:p>
            <a:pPr marL="0" indent="0">
              <a:buNone/>
            </a:pPr>
            <a:endParaRPr lang="en-US" sz="28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2651380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Psychological Factors Important to Health</a:t>
            </a:r>
          </a:p>
        </p:txBody>
      </p:sp>
      <p:sp>
        <p:nvSpPr>
          <p:cNvPr id="4" name="Content Placeholder 3"/>
          <p:cNvSpPr>
            <a:spLocks noGrp="1"/>
          </p:cNvSpPr>
          <p:nvPr>
            <p:ph idx="1"/>
          </p:nvPr>
        </p:nvSpPr>
        <p:spPr/>
        <p:txBody>
          <a:bodyPr>
            <a:normAutofit lnSpcReduction="10000"/>
          </a:bodyPr>
          <a:lstStyle/>
          <a:p>
            <a:pPr marL="0" indent="0">
              <a:buNone/>
            </a:pPr>
            <a:r>
              <a:rPr lang="en-US" sz="3000" dirty="0"/>
              <a:t>Cognition and Thinking: Optimism, </a:t>
            </a:r>
            <a:r>
              <a:rPr lang="en-US" sz="3000" dirty="0" smtClean="0"/>
              <a:t>Hope, </a:t>
            </a:r>
            <a:r>
              <a:rPr lang="en-US" sz="3000" dirty="0"/>
              <a:t>and Control </a:t>
            </a:r>
            <a:endParaRPr lang="en-US" sz="3000" dirty="0" smtClean="0"/>
          </a:p>
          <a:p>
            <a:pPr lvl="0"/>
            <a:r>
              <a:rPr lang="en-US" sz="2800" dirty="0"/>
              <a:t>Cognitive mediation approach is the meaning we bring to a </a:t>
            </a:r>
            <a:r>
              <a:rPr lang="en-US" sz="2800" dirty="0" smtClean="0"/>
              <a:t>situation</a:t>
            </a:r>
          </a:p>
          <a:p>
            <a:pPr lvl="1"/>
            <a:r>
              <a:rPr lang="en-US" sz="2800" dirty="0"/>
              <a:t>How we think about </a:t>
            </a:r>
            <a:r>
              <a:rPr lang="en-US" sz="2800" dirty="0" smtClean="0"/>
              <a:t>the event, and the  </a:t>
            </a:r>
            <a:r>
              <a:rPr lang="en-US" sz="2800" dirty="0"/>
              <a:t>outcomes of events</a:t>
            </a:r>
          </a:p>
          <a:p>
            <a:pPr lvl="0"/>
            <a:r>
              <a:rPr lang="en-US" sz="2800" dirty="0" smtClean="0"/>
              <a:t>Cognitive </a:t>
            </a:r>
            <a:r>
              <a:rPr lang="en-US" sz="2800" dirty="0"/>
              <a:t>styles are very important for positive </a:t>
            </a:r>
            <a:r>
              <a:rPr lang="en-US" sz="2800" dirty="0" smtClean="0"/>
              <a:t>coping</a:t>
            </a:r>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1414659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Psychological Factors Important to Health</a:t>
            </a:r>
          </a:p>
        </p:txBody>
      </p:sp>
      <p:sp>
        <p:nvSpPr>
          <p:cNvPr id="4" name="Content Placeholder 3"/>
          <p:cNvSpPr>
            <a:spLocks noGrp="1"/>
          </p:cNvSpPr>
          <p:nvPr>
            <p:ph idx="1"/>
          </p:nvPr>
        </p:nvSpPr>
        <p:spPr>
          <a:xfrm>
            <a:off x="1028700" y="2057400"/>
            <a:ext cx="7505700" cy="4395986"/>
          </a:xfrm>
        </p:spPr>
        <p:txBody>
          <a:bodyPr>
            <a:normAutofit fontScale="85000" lnSpcReduction="20000"/>
          </a:bodyPr>
          <a:lstStyle/>
          <a:p>
            <a:pPr marL="0" indent="0">
              <a:buNone/>
            </a:pPr>
            <a:r>
              <a:rPr lang="en-US" sz="3000" dirty="0"/>
              <a:t>Cognition and Thinking: Optimism, </a:t>
            </a:r>
            <a:r>
              <a:rPr lang="en-US" sz="3000" dirty="0" smtClean="0"/>
              <a:t>Hope, </a:t>
            </a:r>
            <a:r>
              <a:rPr lang="en-US" sz="3000" dirty="0"/>
              <a:t>and </a:t>
            </a:r>
            <a:r>
              <a:rPr lang="en-US" sz="3000" dirty="0" smtClean="0"/>
              <a:t>Control: Optimism</a:t>
            </a:r>
          </a:p>
          <a:p>
            <a:pPr lvl="0"/>
            <a:r>
              <a:rPr lang="en-US" sz="3000" dirty="0" smtClean="0"/>
              <a:t>Generalized expectancy </a:t>
            </a:r>
            <a:r>
              <a:rPr lang="en-US" sz="3000" dirty="0"/>
              <a:t>that good things will happen in the future is related to better health </a:t>
            </a:r>
            <a:r>
              <a:rPr lang="en-US" sz="3000" dirty="0" smtClean="0"/>
              <a:t>outcomes</a:t>
            </a:r>
          </a:p>
          <a:p>
            <a:pPr lvl="1"/>
            <a:r>
              <a:rPr lang="en-US" sz="3000" dirty="0"/>
              <a:t>e</a:t>
            </a:r>
            <a:r>
              <a:rPr lang="en-US" sz="3000" dirty="0" smtClean="0"/>
              <a:t>.g., recover faster from surgery</a:t>
            </a:r>
            <a:endParaRPr lang="en-US" sz="3000" dirty="0"/>
          </a:p>
          <a:p>
            <a:pPr lvl="0"/>
            <a:r>
              <a:rPr lang="en-US" sz="3000" dirty="0" smtClean="0"/>
              <a:t>Optimists tend to use problem-focused coping and seek social support</a:t>
            </a:r>
          </a:p>
          <a:p>
            <a:pPr lvl="0"/>
            <a:r>
              <a:rPr lang="en-US" sz="3000" dirty="0" smtClean="0"/>
              <a:t>A </a:t>
            </a:r>
            <a:r>
              <a:rPr lang="en-US" sz="3000" dirty="0"/>
              <a:t>significant factor in better health status</a:t>
            </a:r>
          </a:p>
          <a:p>
            <a:pPr lvl="0"/>
            <a:r>
              <a:rPr lang="en-US" sz="3000" dirty="0"/>
              <a:t>Deal with challenges and </a:t>
            </a:r>
            <a:r>
              <a:rPr lang="en-US" sz="3000" dirty="0" smtClean="0"/>
              <a:t>stress</a:t>
            </a:r>
            <a:endParaRPr lang="en-US" dirty="0"/>
          </a:p>
          <a:p>
            <a:pPr lvl="0"/>
            <a:r>
              <a:rPr lang="en-US" sz="3000" dirty="0" smtClean="0"/>
              <a:t>Seligman and learned optimism</a:t>
            </a: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1725675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Psychological Factors Important to Health</a:t>
            </a:r>
          </a:p>
        </p:txBody>
      </p:sp>
      <p:sp>
        <p:nvSpPr>
          <p:cNvPr id="4" name="Content Placeholder 3"/>
          <p:cNvSpPr>
            <a:spLocks noGrp="1"/>
          </p:cNvSpPr>
          <p:nvPr>
            <p:ph idx="1"/>
          </p:nvPr>
        </p:nvSpPr>
        <p:spPr>
          <a:xfrm>
            <a:off x="1028700" y="2286000"/>
            <a:ext cx="7429500" cy="4167386"/>
          </a:xfrm>
        </p:spPr>
        <p:txBody>
          <a:bodyPr>
            <a:normAutofit fontScale="92500" lnSpcReduction="20000"/>
          </a:bodyPr>
          <a:lstStyle/>
          <a:p>
            <a:pPr marL="0" indent="0">
              <a:buNone/>
            </a:pPr>
            <a:r>
              <a:rPr lang="en-US" sz="3000" dirty="0" smtClean="0"/>
              <a:t>Cognition </a:t>
            </a:r>
            <a:r>
              <a:rPr lang="en-US" sz="3000" dirty="0"/>
              <a:t>and Thinking: Optimism, </a:t>
            </a:r>
            <a:r>
              <a:rPr lang="en-US" sz="3000" dirty="0" smtClean="0"/>
              <a:t>Hope, </a:t>
            </a:r>
            <a:r>
              <a:rPr lang="en-US" sz="3000" dirty="0"/>
              <a:t>and Control</a:t>
            </a:r>
            <a:r>
              <a:rPr lang="en-US" sz="3000" dirty="0" smtClean="0"/>
              <a:t>: </a:t>
            </a:r>
            <a:r>
              <a:rPr lang="en-US" sz="3000" dirty="0"/>
              <a:t>Perceived C</a:t>
            </a:r>
            <a:r>
              <a:rPr lang="en-US" sz="3000" dirty="0" smtClean="0"/>
              <a:t>ontrol</a:t>
            </a:r>
          </a:p>
          <a:p>
            <a:pPr lvl="0"/>
            <a:r>
              <a:rPr lang="en-US" sz="3000" dirty="0" smtClean="0"/>
              <a:t>Internal LOC related to better outcomes for those with asthma, chronic back pain, and cardiovascular disease</a:t>
            </a:r>
          </a:p>
          <a:p>
            <a:pPr lvl="0"/>
            <a:r>
              <a:rPr lang="en-US" sz="3000" dirty="0" smtClean="0"/>
              <a:t>Longitudinal study in UK</a:t>
            </a:r>
          </a:p>
          <a:p>
            <a:pPr lvl="1"/>
            <a:r>
              <a:rPr lang="en-US" sz="3000" dirty="0" smtClean="0"/>
              <a:t>Measured LOC at age 10</a:t>
            </a:r>
          </a:p>
          <a:p>
            <a:pPr lvl="1"/>
            <a:r>
              <a:rPr lang="en-US" sz="3000" dirty="0" smtClean="0"/>
              <a:t>At age 30, internal LOC in childhood…reduced risk for obesity, fair or poor self-rated health, and </a:t>
            </a:r>
            <a:r>
              <a:rPr lang="en-US" sz="3000" dirty="0" err="1" smtClean="0"/>
              <a:t>psy’l</a:t>
            </a:r>
            <a:r>
              <a:rPr lang="en-US" sz="3000" dirty="0" smtClean="0"/>
              <a:t> distress</a:t>
            </a:r>
            <a:endParaRPr lang="en-US" sz="3000" dirty="0" smtClean="0"/>
          </a:p>
          <a:p>
            <a:pPr marL="0" indent="0">
              <a:buNone/>
            </a:pP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550014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Psychological Factors Important to Health</a:t>
            </a:r>
          </a:p>
        </p:txBody>
      </p:sp>
      <p:sp>
        <p:nvSpPr>
          <p:cNvPr id="4" name="Content Placeholder 3"/>
          <p:cNvSpPr>
            <a:spLocks noGrp="1"/>
          </p:cNvSpPr>
          <p:nvPr>
            <p:ph idx="1"/>
          </p:nvPr>
        </p:nvSpPr>
        <p:spPr>
          <a:xfrm>
            <a:off x="1028700" y="2286000"/>
            <a:ext cx="7429500" cy="4167386"/>
          </a:xfrm>
        </p:spPr>
        <p:txBody>
          <a:bodyPr>
            <a:normAutofit/>
          </a:bodyPr>
          <a:lstStyle/>
          <a:p>
            <a:pPr marL="0" indent="0">
              <a:buNone/>
            </a:pPr>
            <a:r>
              <a:rPr lang="en-US" sz="3000" dirty="0" smtClean="0"/>
              <a:t>Cognition </a:t>
            </a:r>
            <a:r>
              <a:rPr lang="en-US" sz="3000" dirty="0"/>
              <a:t>and Thinking: Optimism, </a:t>
            </a:r>
            <a:r>
              <a:rPr lang="en-US" sz="3000" dirty="0" smtClean="0"/>
              <a:t>Hope, </a:t>
            </a:r>
            <a:r>
              <a:rPr lang="en-US" sz="3000" dirty="0"/>
              <a:t>and Control</a:t>
            </a:r>
            <a:r>
              <a:rPr lang="en-US" sz="3000" dirty="0" smtClean="0"/>
              <a:t>: </a:t>
            </a:r>
            <a:r>
              <a:rPr lang="en-US" sz="3000" dirty="0"/>
              <a:t>Perceived C</a:t>
            </a:r>
            <a:r>
              <a:rPr lang="en-US" sz="3000" dirty="0" smtClean="0"/>
              <a:t>ontrol</a:t>
            </a:r>
          </a:p>
          <a:p>
            <a:pPr lvl="0"/>
            <a:r>
              <a:rPr lang="en-US" sz="3000" dirty="0" smtClean="0"/>
              <a:t>Internals…more adaptive coping styles and positive health-related behaviors, where control is actually possible </a:t>
            </a:r>
          </a:p>
          <a:p>
            <a:pPr lvl="0"/>
            <a:r>
              <a:rPr lang="en-US" sz="3000" i="1" dirty="0" smtClean="0"/>
              <a:t>Psychological flexibility</a:t>
            </a:r>
            <a:r>
              <a:rPr lang="en-US" sz="3000" dirty="0" smtClean="0"/>
              <a:t>: an ability to adapt to changing circumstances </a:t>
            </a: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4109890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Psychological Factors Important to Health</a:t>
            </a:r>
          </a:p>
        </p:txBody>
      </p:sp>
      <p:sp>
        <p:nvSpPr>
          <p:cNvPr id="4" name="Content Placeholder 3"/>
          <p:cNvSpPr>
            <a:spLocks noGrp="1"/>
          </p:cNvSpPr>
          <p:nvPr>
            <p:ph idx="1"/>
          </p:nvPr>
        </p:nvSpPr>
        <p:spPr>
          <a:xfrm>
            <a:off x="1028700" y="2286000"/>
            <a:ext cx="7200900" cy="4343400"/>
          </a:xfrm>
        </p:spPr>
        <p:txBody>
          <a:bodyPr>
            <a:normAutofit fontScale="92500" lnSpcReduction="20000"/>
          </a:bodyPr>
          <a:lstStyle/>
          <a:p>
            <a:pPr marL="0" indent="0">
              <a:buNone/>
            </a:pPr>
            <a:r>
              <a:rPr lang="en-US" sz="3000" dirty="0"/>
              <a:t>Cognition and Thinking: Optimism, </a:t>
            </a:r>
            <a:r>
              <a:rPr lang="en-US" sz="3000" dirty="0" smtClean="0"/>
              <a:t>Hope, </a:t>
            </a:r>
            <a:r>
              <a:rPr lang="en-US" sz="3000" dirty="0"/>
              <a:t>and Control</a:t>
            </a:r>
            <a:r>
              <a:rPr lang="en-US" sz="3000" dirty="0" smtClean="0"/>
              <a:t>:</a:t>
            </a:r>
            <a:r>
              <a:rPr lang="en-US" sz="3000" b="1" dirty="0"/>
              <a:t> </a:t>
            </a:r>
            <a:r>
              <a:rPr lang="en-US" sz="3000" dirty="0" smtClean="0"/>
              <a:t>Self-Efficacy </a:t>
            </a:r>
            <a:endParaRPr lang="en-US" sz="3000" dirty="0"/>
          </a:p>
          <a:p>
            <a:pPr lvl="0"/>
            <a:r>
              <a:rPr lang="en-US" sz="3000" dirty="0" smtClean="0"/>
              <a:t>Self-efficacy: belief one has in his/her capability to perform a specific behavior</a:t>
            </a:r>
          </a:p>
          <a:p>
            <a:pPr lvl="0"/>
            <a:r>
              <a:rPr lang="en-US" sz="3000" dirty="0" smtClean="0"/>
              <a:t>High </a:t>
            </a:r>
            <a:r>
              <a:rPr lang="en-US" sz="3000" dirty="0"/>
              <a:t>in self-efficacy brings more control over </a:t>
            </a:r>
            <a:r>
              <a:rPr lang="en-US" sz="3000" dirty="0" smtClean="0"/>
              <a:t>health</a:t>
            </a:r>
          </a:p>
          <a:p>
            <a:pPr lvl="0"/>
            <a:r>
              <a:rPr lang="en-US" sz="3000" i="1" dirty="0" smtClean="0"/>
              <a:t>Problem-solving appraisals</a:t>
            </a:r>
            <a:r>
              <a:rPr lang="en-US" sz="3000" dirty="0" smtClean="0"/>
              <a:t>: beliefs about one’s problem solving abilities</a:t>
            </a:r>
          </a:p>
          <a:p>
            <a:pPr lvl="1"/>
            <a:r>
              <a:rPr lang="en-US" sz="3000" dirty="0" smtClean="0"/>
              <a:t>Associated with </a:t>
            </a:r>
            <a:r>
              <a:rPr lang="en-US" sz="3000" dirty="0" err="1" smtClean="0"/>
              <a:t>psy’l</a:t>
            </a:r>
            <a:r>
              <a:rPr lang="en-US" sz="3000" dirty="0" smtClean="0"/>
              <a:t> adjustment, better health status, and use of more effective coping skills</a:t>
            </a:r>
            <a:endParaRPr lang="en-US" sz="3000" dirty="0"/>
          </a:p>
          <a:p>
            <a:pPr marL="0" indent="0">
              <a:buNone/>
            </a:pP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pic>
        <p:nvPicPr>
          <p:cNvPr id="2" name="Picture 1"/>
          <p:cNvPicPr>
            <a:picLocks noChangeAspect="1"/>
          </p:cNvPicPr>
          <p:nvPr/>
        </p:nvPicPr>
        <p:blipFill>
          <a:blip r:embed="rId2"/>
          <a:stretch>
            <a:fillRect/>
          </a:stretch>
        </p:blipFill>
        <p:spPr>
          <a:xfrm>
            <a:off x="6880796" y="417009"/>
            <a:ext cx="1754691" cy="1754691"/>
          </a:xfrm>
          <a:prstGeom prst="rect">
            <a:avLst/>
          </a:prstGeom>
        </p:spPr>
      </p:pic>
    </p:spTree>
    <p:extLst>
      <p:ext uri="{BB962C8B-B14F-4D97-AF65-F5344CB8AC3E}">
        <p14:creationId xmlns:p14="http://schemas.microsoft.com/office/powerpoint/2010/main" val="2096372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Hardiness and Mindfulness </a:t>
            </a:r>
            <a:r>
              <a:rPr lang="en-US" dirty="0"/>
              <a:t>M</a:t>
            </a:r>
            <a:r>
              <a:rPr lang="en-US" dirty="0" smtClean="0"/>
              <a:t>editation</a:t>
            </a:r>
            <a:endParaRPr lang="en-US" dirty="0"/>
          </a:p>
        </p:txBody>
      </p:sp>
      <p:sp>
        <p:nvSpPr>
          <p:cNvPr id="4" name="Content Placeholder 3"/>
          <p:cNvSpPr>
            <a:spLocks noGrp="1"/>
          </p:cNvSpPr>
          <p:nvPr>
            <p:ph idx="1"/>
          </p:nvPr>
        </p:nvSpPr>
        <p:spPr>
          <a:xfrm>
            <a:off x="1028700" y="3200400"/>
            <a:ext cx="7200900" cy="2667000"/>
          </a:xfrm>
        </p:spPr>
        <p:txBody>
          <a:bodyPr>
            <a:noAutofit/>
          </a:bodyPr>
          <a:lstStyle/>
          <a:p>
            <a:pPr marL="0" indent="0" algn="ctr">
              <a:buNone/>
            </a:pPr>
            <a:r>
              <a:rPr lang="en-US" sz="3000" dirty="0" smtClean="0"/>
              <a:t>This section focuses on th</a:t>
            </a:r>
            <a:r>
              <a:rPr lang="en-US" sz="3000" dirty="0" smtClean="0"/>
              <a:t>e individual personality factors that relate to health</a:t>
            </a: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122868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Hardiness and Mindfulness </a:t>
            </a:r>
            <a:r>
              <a:rPr lang="en-US" dirty="0"/>
              <a:t>M</a:t>
            </a:r>
            <a:r>
              <a:rPr lang="en-US" dirty="0" smtClean="0"/>
              <a:t>editation</a:t>
            </a:r>
            <a:endParaRPr lang="en-US" dirty="0"/>
          </a:p>
        </p:txBody>
      </p:sp>
      <p:sp>
        <p:nvSpPr>
          <p:cNvPr id="4" name="Content Placeholder 3"/>
          <p:cNvSpPr>
            <a:spLocks noGrp="1"/>
          </p:cNvSpPr>
          <p:nvPr>
            <p:ph idx="1"/>
          </p:nvPr>
        </p:nvSpPr>
        <p:spPr>
          <a:xfrm>
            <a:off x="1028700" y="2286000"/>
            <a:ext cx="3162300" cy="3581400"/>
          </a:xfrm>
        </p:spPr>
        <p:txBody>
          <a:bodyPr>
            <a:noAutofit/>
          </a:bodyPr>
          <a:lstStyle/>
          <a:p>
            <a:pPr marL="0" indent="0">
              <a:buNone/>
            </a:pPr>
            <a:r>
              <a:rPr lang="en-US" sz="3000" dirty="0" smtClean="0"/>
              <a:t>Hardiness</a:t>
            </a:r>
          </a:p>
          <a:p>
            <a:r>
              <a:rPr lang="en-US" sz="3000" dirty="0" smtClean="0"/>
              <a:t>Combination </a:t>
            </a:r>
            <a:r>
              <a:rPr lang="en-US" sz="3000" dirty="0"/>
              <a:t>of three cognitive factors involved with how people interpret life </a:t>
            </a:r>
            <a:r>
              <a:rPr lang="en-US" sz="3000" dirty="0" smtClean="0"/>
              <a:t>events</a:t>
            </a: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pic>
        <p:nvPicPr>
          <p:cNvPr id="7" name="Picture 6"/>
          <p:cNvPicPr>
            <a:picLocks noChangeAspect="1"/>
          </p:cNvPicPr>
          <p:nvPr/>
        </p:nvPicPr>
        <p:blipFill>
          <a:blip r:embed="rId3"/>
          <a:stretch>
            <a:fillRect/>
          </a:stretch>
        </p:blipFill>
        <p:spPr>
          <a:xfrm>
            <a:off x="4224454" y="2286000"/>
            <a:ext cx="4495800" cy="3371850"/>
          </a:xfrm>
          <a:prstGeom prst="rect">
            <a:avLst/>
          </a:prstGeom>
        </p:spPr>
      </p:pic>
    </p:spTree>
    <p:extLst>
      <p:ext uri="{BB962C8B-B14F-4D97-AF65-F5344CB8AC3E}">
        <p14:creationId xmlns:p14="http://schemas.microsoft.com/office/powerpoint/2010/main" val="2120212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28700" y="685800"/>
            <a:ext cx="7200900" cy="990600"/>
          </a:xfrm>
        </p:spPr>
        <p:txBody>
          <a:bodyPr>
            <a:normAutofit/>
          </a:bodyPr>
          <a:lstStyle/>
          <a:p>
            <a:r>
              <a:rPr lang="en-US" dirty="0" smtClean="0"/>
              <a:t>Hardiness and </a:t>
            </a:r>
            <a:r>
              <a:rPr lang="en-US" dirty="0" smtClean="0"/>
              <a:t>Mindfulness</a:t>
            </a:r>
            <a:endParaRPr lang="en-US" dirty="0"/>
          </a:p>
        </p:txBody>
      </p:sp>
      <p:sp>
        <p:nvSpPr>
          <p:cNvPr id="4" name="Content Placeholder 3"/>
          <p:cNvSpPr>
            <a:spLocks noGrp="1"/>
          </p:cNvSpPr>
          <p:nvPr>
            <p:ph idx="1"/>
          </p:nvPr>
        </p:nvSpPr>
        <p:spPr>
          <a:xfrm>
            <a:off x="1028700" y="1676400"/>
            <a:ext cx="8039100" cy="4648200"/>
          </a:xfrm>
        </p:spPr>
        <p:txBody>
          <a:bodyPr>
            <a:noAutofit/>
          </a:bodyPr>
          <a:lstStyle/>
          <a:p>
            <a:pPr marL="0" indent="0">
              <a:buNone/>
            </a:pPr>
            <a:r>
              <a:rPr lang="en-US" sz="3000" dirty="0" smtClean="0"/>
              <a:t>Hardiness</a:t>
            </a:r>
          </a:p>
          <a:p>
            <a:r>
              <a:rPr lang="en-US" sz="3000" dirty="0" smtClean="0"/>
              <a:t>Combination </a:t>
            </a:r>
            <a:r>
              <a:rPr lang="en-US" sz="3000" dirty="0"/>
              <a:t>of three cognitive factors involved with how people interpret life </a:t>
            </a:r>
            <a:r>
              <a:rPr lang="en-US" sz="3000" dirty="0" smtClean="0"/>
              <a:t>events</a:t>
            </a:r>
          </a:p>
          <a:p>
            <a:pPr lvl="1"/>
            <a:r>
              <a:rPr lang="en-US" sz="3000" dirty="0" smtClean="0"/>
              <a:t>Control: decisional</a:t>
            </a:r>
            <a:r>
              <a:rPr lang="en-US" sz="3000" dirty="0"/>
              <a:t> </a:t>
            </a:r>
            <a:r>
              <a:rPr lang="en-US" sz="3000" dirty="0" smtClean="0"/>
              <a:t>and cognitive control, and greater variety of coping methods</a:t>
            </a:r>
          </a:p>
          <a:p>
            <a:pPr lvl="2"/>
            <a:r>
              <a:rPr lang="en-US" sz="2800" dirty="0" smtClean="0"/>
              <a:t>Transformational coping: actively determine the direction change will take</a:t>
            </a:r>
          </a:p>
          <a:p>
            <a:pPr lvl="1"/>
            <a:r>
              <a:rPr lang="en-US" sz="3000" dirty="0" smtClean="0"/>
              <a:t>Challenge: challenge rather than crisis</a:t>
            </a:r>
          </a:p>
          <a:p>
            <a:pPr lvl="1"/>
            <a:r>
              <a:rPr lang="en-US" sz="3000" dirty="0" smtClean="0"/>
              <a:t>Commitment: meaningfulness, sense of purpose, involvement with others</a:t>
            </a: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666143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Hardiness and Mindfulness Meditation</a:t>
            </a:r>
          </a:p>
        </p:txBody>
      </p:sp>
      <p:sp>
        <p:nvSpPr>
          <p:cNvPr id="4" name="Content Placeholder 3"/>
          <p:cNvSpPr>
            <a:spLocks noGrp="1"/>
          </p:cNvSpPr>
          <p:nvPr>
            <p:ph idx="1"/>
          </p:nvPr>
        </p:nvSpPr>
        <p:spPr>
          <a:xfrm>
            <a:off x="1028700" y="2286000"/>
            <a:ext cx="7200900" cy="3962400"/>
          </a:xfrm>
        </p:spPr>
        <p:txBody>
          <a:bodyPr>
            <a:normAutofit fontScale="92500" lnSpcReduction="10000"/>
          </a:bodyPr>
          <a:lstStyle/>
          <a:p>
            <a:pPr marL="0" indent="0">
              <a:buNone/>
            </a:pPr>
            <a:r>
              <a:rPr lang="en-US" sz="3500" dirty="0"/>
              <a:t>Mindfulness Meditation </a:t>
            </a:r>
            <a:endParaRPr lang="en-US" sz="3500" dirty="0" smtClean="0"/>
          </a:p>
          <a:p>
            <a:r>
              <a:rPr lang="en-US" sz="2800" dirty="0" smtClean="0"/>
              <a:t>Helps </a:t>
            </a:r>
            <a:r>
              <a:rPr lang="en-US" sz="2800" dirty="0"/>
              <a:t>reduce anxiety, stress, </a:t>
            </a:r>
            <a:r>
              <a:rPr lang="en-US" sz="2800" dirty="0" smtClean="0"/>
              <a:t>worry by promoting cognitive</a:t>
            </a:r>
            <a:r>
              <a:rPr lang="en-US" sz="2800" dirty="0"/>
              <a:t>, emotional, and physiological regulatory mechanisms</a:t>
            </a:r>
          </a:p>
          <a:p>
            <a:pPr lvl="0"/>
            <a:r>
              <a:rPr lang="en-US" sz="2800" dirty="0" smtClean="0"/>
              <a:t>Help </a:t>
            </a:r>
            <a:r>
              <a:rPr lang="en-US" sz="2800" dirty="0"/>
              <a:t>increase immune system functioning </a:t>
            </a:r>
            <a:endParaRPr lang="en-US" sz="2800" dirty="0" smtClean="0"/>
          </a:p>
          <a:p>
            <a:pPr lvl="0"/>
            <a:r>
              <a:rPr lang="en-US" sz="2800" dirty="0" smtClean="0"/>
              <a:t>MBSR</a:t>
            </a:r>
          </a:p>
          <a:p>
            <a:pPr lvl="0"/>
            <a:r>
              <a:rPr lang="en-US" sz="2800" dirty="0" smtClean="0"/>
              <a:t>Effective </a:t>
            </a:r>
            <a:r>
              <a:rPr lang="en-US" sz="2800" dirty="0"/>
              <a:t>adjunctive therapy </a:t>
            </a:r>
            <a:endParaRPr lang="en-US" sz="2800" dirty="0" smtClean="0"/>
          </a:p>
          <a:p>
            <a:pPr lvl="0"/>
            <a:r>
              <a:rPr lang="en-US" sz="2800" dirty="0" smtClean="0"/>
              <a:t>Preventative </a:t>
            </a:r>
            <a:r>
              <a:rPr lang="en-US" sz="2800" dirty="0"/>
              <a:t>method for ensuring emotional well-being and stability</a:t>
            </a:r>
          </a:p>
          <a:p>
            <a:pPr marL="0" indent="0">
              <a:buNone/>
            </a:pP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1565559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t>Positive Aging</a:t>
            </a:r>
            <a:endParaRPr lang="en-US" sz="4000" dirty="0"/>
          </a:p>
        </p:txBody>
      </p:sp>
      <p:sp>
        <p:nvSpPr>
          <p:cNvPr id="4" name="Content Placeholder 3"/>
          <p:cNvSpPr>
            <a:spLocks noGrp="1"/>
          </p:cNvSpPr>
          <p:nvPr>
            <p:ph idx="1"/>
          </p:nvPr>
        </p:nvSpPr>
        <p:spPr>
          <a:xfrm>
            <a:off x="1028700" y="1676400"/>
            <a:ext cx="4229100" cy="4572000"/>
          </a:xfrm>
        </p:spPr>
        <p:txBody>
          <a:bodyPr>
            <a:normAutofit fontScale="92500" lnSpcReduction="20000"/>
          </a:bodyPr>
          <a:lstStyle/>
          <a:p>
            <a:pPr marL="0" indent="0">
              <a:buNone/>
            </a:pPr>
            <a:r>
              <a:rPr lang="en-US" sz="3000" dirty="0"/>
              <a:t>Zestful Old Age </a:t>
            </a:r>
          </a:p>
          <a:p>
            <a:pPr lvl="0"/>
            <a:r>
              <a:rPr lang="en-US" sz="3000" dirty="0"/>
              <a:t>Surviving into late adulthood with considerable physical and mental well-being</a:t>
            </a:r>
          </a:p>
          <a:p>
            <a:pPr lvl="0"/>
            <a:r>
              <a:rPr lang="en-US" sz="3000" dirty="0"/>
              <a:t>Peak aging </a:t>
            </a:r>
            <a:r>
              <a:rPr lang="en-US" sz="3000" dirty="0" smtClean="0"/>
              <a:t>(Erik Erikson) encompasses </a:t>
            </a:r>
            <a:r>
              <a:rPr lang="en-US" sz="3000" dirty="0"/>
              <a:t>three broad dimensions</a:t>
            </a:r>
          </a:p>
          <a:p>
            <a:pPr lvl="1">
              <a:buFont typeface="Arial" panose="020B0604020202020204" pitchFamily="34" charset="0"/>
              <a:buChar char="─"/>
            </a:pPr>
            <a:r>
              <a:rPr lang="en-US" sz="3000" dirty="0" smtClean="0"/>
              <a:t> Insight</a:t>
            </a:r>
          </a:p>
          <a:p>
            <a:pPr lvl="1">
              <a:buFont typeface="Arial" panose="020B0604020202020204" pitchFamily="34" charset="0"/>
              <a:buChar char="─"/>
            </a:pPr>
            <a:r>
              <a:rPr lang="en-US" sz="3000" dirty="0" smtClean="0"/>
              <a:t> Wisdom</a:t>
            </a:r>
            <a:endParaRPr lang="en-US" sz="3000" dirty="0"/>
          </a:p>
          <a:p>
            <a:pPr lvl="1">
              <a:buFont typeface="Arial" panose="020B0604020202020204" pitchFamily="34" charset="0"/>
              <a:buChar char="─"/>
            </a:pPr>
            <a:r>
              <a:rPr lang="en-US" sz="3000" dirty="0" smtClean="0"/>
              <a:t> Playfulness</a:t>
            </a:r>
            <a:endParaRPr lang="en-US" sz="3000" dirty="0"/>
          </a:p>
          <a:p>
            <a:pPr lvl="1">
              <a:buFont typeface="Arial" panose="020B0604020202020204" pitchFamily="34" charset="0"/>
              <a:buChar char="─"/>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2171700"/>
            <a:ext cx="3302000" cy="2476500"/>
          </a:xfrm>
          <a:prstGeom prst="rect">
            <a:avLst/>
          </a:prstGeom>
        </p:spPr>
      </p:pic>
    </p:spTree>
    <p:extLst>
      <p:ext uri="{BB962C8B-B14F-4D97-AF65-F5344CB8AC3E}">
        <p14:creationId xmlns:p14="http://schemas.microsoft.com/office/powerpoint/2010/main" val="47767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28700" y="685800"/>
            <a:ext cx="7200900" cy="899914"/>
          </a:xfrm>
        </p:spPr>
        <p:txBody>
          <a:bodyPr>
            <a:normAutofit fontScale="90000"/>
          </a:bodyPr>
          <a:lstStyle/>
          <a:p>
            <a:r>
              <a:rPr lang="en-US" dirty="0"/>
              <a:t>Positive Health</a:t>
            </a:r>
            <a:r>
              <a:rPr lang="en-US" dirty="0" smtClean="0"/>
              <a:t/>
            </a:r>
            <a:br>
              <a:rPr lang="en-US" dirty="0" smtClean="0"/>
            </a:br>
            <a:endParaRPr lang="en-US" dirty="0"/>
          </a:p>
        </p:txBody>
      </p:sp>
      <p:sp>
        <p:nvSpPr>
          <p:cNvPr id="9" name="Content Placeholder 8"/>
          <p:cNvSpPr>
            <a:spLocks noGrp="1"/>
          </p:cNvSpPr>
          <p:nvPr>
            <p:ph idx="1"/>
          </p:nvPr>
        </p:nvSpPr>
        <p:spPr>
          <a:xfrm>
            <a:off x="762000" y="1371600"/>
            <a:ext cx="7924800" cy="5181600"/>
          </a:xfrm>
        </p:spPr>
        <p:txBody>
          <a:bodyPr>
            <a:noAutofit/>
          </a:bodyPr>
          <a:lstStyle/>
          <a:p>
            <a:pPr lvl="0"/>
            <a:r>
              <a:rPr lang="en-US" sz="3000" dirty="0" smtClean="0"/>
              <a:t>Positive Health: Absence of disease and Excellence </a:t>
            </a:r>
            <a:r>
              <a:rPr lang="en-US" sz="3000" dirty="0"/>
              <a:t>in three </a:t>
            </a:r>
            <a:r>
              <a:rPr lang="en-US" sz="3000" dirty="0" smtClean="0"/>
              <a:t>measures:</a:t>
            </a:r>
            <a:endParaRPr lang="en-US" sz="3000" dirty="0"/>
          </a:p>
          <a:p>
            <a:pPr lvl="2">
              <a:buFont typeface="Arial" panose="020B0604020202020204" pitchFamily="34" charset="0"/>
              <a:buChar char="─"/>
            </a:pPr>
            <a:r>
              <a:rPr lang="en-US" sz="2800" dirty="0" smtClean="0"/>
              <a:t> Biological markers/Physiological (e.g., cardiac, pulmonary health)</a:t>
            </a:r>
          </a:p>
          <a:p>
            <a:pPr lvl="2">
              <a:buFont typeface="Arial" panose="020B0604020202020204" pitchFamily="34" charset="0"/>
              <a:buChar char="─"/>
            </a:pPr>
            <a:r>
              <a:rPr lang="en-US" sz="2800" dirty="0" smtClean="0"/>
              <a:t> Subjective experiences</a:t>
            </a:r>
          </a:p>
          <a:p>
            <a:pPr lvl="3">
              <a:buFont typeface="Arial" panose="020B0604020202020204" pitchFamily="34" charset="0"/>
              <a:buChar char="─"/>
            </a:pPr>
            <a:r>
              <a:rPr lang="en-US" sz="2800" dirty="0"/>
              <a:t>e</a:t>
            </a:r>
            <a:r>
              <a:rPr lang="en-US" sz="2800" dirty="0" smtClean="0"/>
              <a:t>.g., optimism, energization, sense of vitality </a:t>
            </a:r>
          </a:p>
          <a:p>
            <a:pPr lvl="2">
              <a:buFont typeface="Arial" panose="020B0604020202020204" pitchFamily="34" charset="0"/>
              <a:buChar char="─"/>
            </a:pPr>
            <a:r>
              <a:rPr lang="en-US" sz="2800" dirty="0" smtClean="0"/>
              <a:t> Functional measures: how well daily activities are accomplished and behavioral signs (e.g., adjustment to normal aging)</a:t>
            </a:r>
            <a:endParaRPr lang="en-US" sz="2800" dirty="0"/>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223750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t>Positive Aging</a:t>
            </a:r>
            <a:endParaRPr lang="en-US" sz="4000" dirty="0"/>
          </a:p>
        </p:txBody>
      </p:sp>
      <p:sp>
        <p:nvSpPr>
          <p:cNvPr id="4" name="Content Placeholder 3"/>
          <p:cNvSpPr>
            <a:spLocks noGrp="1"/>
          </p:cNvSpPr>
          <p:nvPr>
            <p:ph idx="1"/>
          </p:nvPr>
        </p:nvSpPr>
        <p:spPr>
          <a:xfrm>
            <a:off x="1028700" y="1676400"/>
            <a:ext cx="7200900" cy="4572000"/>
          </a:xfrm>
        </p:spPr>
        <p:txBody>
          <a:bodyPr>
            <a:normAutofit lnSpcReduction="10000"/>
          </a:bodyPr>
          <a:lstStyle/>
          <a:p>
            <a:pPr marL="0" indent="0">
              <a:buNone/>
            </a:pPr>
            <a:r>
              <a:rPr lang="en-US" sz="3000" dirty="0"/>
              <a:t>Zestful Old Age </a:t>
            </a:r>
          </a:p>
          <a:p>
            <a:pPr lvl="0"/>
            <a:r>
              <a:rPr lang="en-US" sz="3000" dirty="0" smtClean="0"/>
              <a:t>Peak </a:t>
            </a:r>
            <a:r>
              <a:rPr lang="en-US" sz="3000" dirty="0"/>
              <a:t>aging encompasses three broad dimensions</a:t>
            </a:r>
          </a:p>
          <a:p>
            <a:r>
              <a:rPr lang="en-US" sz="2400" u="sng" dirty="0">
                <a:solidFill>
                  <a:schemeClr val="tx1"/>
                </a:solidFill>
              </a:rPr>
              <a:t>Insight</a:t>
            </a:r>
            <a:r>
              <a:rPr lang="en-US" sz="2400" dirty="0">
                <a:solidFill>
                  <a:schemeClr val="tx1"/>
                </a:solidFill>
              </a:rPr>
              <a:t>: ”Discernment” and the perception of “heightened reality,” a quality often linked to intuition and nurtured through sensory experience and empathy.</a:t>
            </a:r>
          </a:p>
          <a:p>
            <a:r>
              <a:rPr lang="en-US" sz="2400" u="sng" dirty="0" smtClean="0">
                <a:solidFill>
                  <a:schemeClr val="tx1"/>
                </a:solidFill>
              </a:rPr>
              <a:t>Wisdom</a:t>
            </a:r>
            <a:r>
              <a:rPr lang="en-US" sz="2400" dirty="0">
                <a:solidFill>
                  <a:schemeClr val="tx1"/>
                </a:solidFill>
              </a:rPr>
              <a:t>: A blend of emotional maturity, sound judgment, and able reasoning.</a:t>
            </a:r>
          </a:p>
          <a:p>
            <a:r>
              <a:rPr lang="en-US" sz="2400" u="sng" dirty="0" smtClean="0">
                <a:solidFill>
                  <a:schemeClr val="tx1"/>
                </a:solidFill>
              </a:rPr>
              <a:t>Playfulness</a:t>
            </a:r>
            <a:r>
              <a:rPr lang="en-US" sz="2400" dirty="0">
                <a:solidFill>
                  <a:schemeClr val="tx1"/>
                </a:solidFill>
              </a:rPr>
              <a:t>: A vital quality of elder living, and tersely stated that, “The opposite of play is </a:t>
            </a:r>
            <a:r>
              <a:rPr lang="en-US" sz="2400" dirty="0" smtClean="0">
                <a:solidFill>
                  <a:schemeClr val="tx1"/>
                </a:solidFill>
              </a:rPr>
              <a:t>death.”</a:t>
            </a:r>
            <a:endParaRPr lang="en-US" sz="1200" dirty="0">
              <a:solidFill>
                <a:schemeClr val="tx1"/>
              </a:solidFill>
            </a:endParaRP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3244146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a:t>
            </a:r>
            <a:r>
              <a:rPr lang="en-US" sz="4000" dirty="0" smtClean="0"/>
              <a:t>Aging</a:t>
            </a:r>
            <a:endParaRPr lang="en-US" sz="4000" dirty="0"/>
          </a:p>
        </p:txBody>
      </p:sp>
      <p:sp>
        <p:nvSpPr>
          <p:cNvPr id="4" name="Content Placeholder 3"/>
          <p:cNvSpPr>
            <a:spLocks noGrp="1"/>
          </p:cNvSpPr>
          <p:nvPr>
            <p:ph idx="1"/>
          </p:nvPr>
        </p:nvSpPr>
        <p:spPr/>
        <p:txBody>
          <a:bodyPr>
            <a:normAutofit fontScale="92500"/>
          </a:bodyPr>
          <a:lstStyle/>
          <a:p>
            <a:pPr marL="0" indent="0">
              <a:buNone/>
            </a:pPr>
            <a:r>
              <a:rPr lang="en-US" sz="3000" dirty="0" smtClean="0"/>
              <a:t>Longevity</a:t>
            </a:r>
          </a:p>
          <a:p>
            <a:r>
              <a:rPr lang="en-US" sz="3000" dirty="0"/>
              <a:t>P</a:t>
            </a:r>
            <a:r>
              <a:rPr lang="en-US" sz="3000" dirty="0" smtClean="0"/>
              <a:t>ositive </a:t>
            </a:r>
            <a:r>
              <a:rPr lang="en-US" sz="3000" dirty="0"/>
              <a:t>health </a:t>
            </a:r>
            <a:r>
              <a:rPr lang="en-US" sz="3000" dirty="0" smtClean="0"/>
              <a:t>is </a:t>
            </a:r>
            <a:r>
              <a:rPr lang="en-US" sz="3000" dirty="0"/>
              <a:t>associated with </a:t>
            </a:r>
            <a:r>
              <a:rPr lang="en-US" sz="3000" dirty="0" smtClean="0"/>
              <a:t>longevity</a:t>
            </a:r>
          </a:p>
          <a:p>
            <a:pPr marL="0" indent="0">
              <a:buNone/>
            </a:pPr>
            <a:r>
              <a:rPr lang="en-US" sz="3000" dirty="0" smtClean="0"/>
              <a:t>Longevity: Posit</a:t>
            </a:r>
            <a:r>
              <a:rPr lang="en-US" sz="3000" dirty="0"/>
              <a:t>ive emotions </a:t>
            </a:r>
          </a:p>
          <a:p>
            <a:pPr lvl="0"/>
            <a:r>
              <a:rPr lang="en-US" sz="3000" dirty="0" smtClean="0"/>
              <a:t>More </a:t>
            </a:r>
            <a:r>
              <a:rPr lang="en-US" sz="3000" dirty="0"/>
              <a:t>positive and less negative emotions lead to longer life</a:t>
            </a:r>
          </a:p>
          <a:p>
            <a:pPr lvl="0"/>
            <a:r>
              <a:rPr lang="en-US" sz="3000" dirty="0"/>
              <a:t>Boost immunity and longevity in healthy </a:t>
            </a:r>
            <a:r>
              <a:rPr lang="en-US" sz="3000" dirty="0" smtClean="0"/>
              <a:t>people</a:t>
            </a: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2459731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225" y="762000"/>
            <a:ext cx="5867400" cy="1600200"/>
          </a:xfrm>
        </p:spPr>
        <p:txBody>
          <a:bodyPr/>
          <a:lstStyle/>
          <a:p>
            <a:pPr>
              <a:defRPr/>
            </a:pPr>
            <a:r>
              <a:rPr lang="en-US" dirty="0" smtClean="0"/>
              <a:t>School Sisters of </a:t>
            </a:r>
            <a:br>
              <a:rPr lang="en-US" dirty="0" smtClean="0"/>
            </a:br>
            <a:r>
              <a:rPr lang="en-US" dirty="0" smtClean="0"/>
              <a:t>Notre Dame 1932</a:t>
            </a:r>
            <a:endParaRPr lang="en-US" dirty="0"/>
          </a:p>
        </p:txBody>
      </p:sp>
      <p:sp>
        <p:nvSpPr>
          <p:cNvPr id="4" name="Footer Placeholder 3"/>
          <p:cNvSpPr>
            <a:spLocks noGrp="1"/>
          </p:cNvSpPr>
          <p:nvPr>
            <p:ph type="ftr" sz="quarter" idx="11"/>
          </p:nvPr>
        </p:nvSpPr>
        <p:spPr/>
        <p:txBody>
          <a:bodyPr/>
          <a:lstStyle/>
          <a:p>
            <a:pPr>
              <a:defRPr/>
            </a:pPr>
            <a:r>
              <a:rPr lang="en-US" dirty="0"/>
              <a:t>Authentic Happiness by Seligman (2002)</a:t>
            </a:r>
          </a:p>
          <a:p>
            <a:pPr>
              <a:defRPr/>
            </a:pPr>
            <a:endParaRPr lang="en-US" dirty="0"/>
          </a:p>
        </p:txBody>
      </p:sp>
      <p:pic>
        <p:nvPicPr>
          <p:cNvPr id="18436" name="Picture 4" descr="Sisters of Notre Dame de Nam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075" y="304800"/>
            <a:ext cx="2295525"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Content Placeholder 2"/>
          <p:cNvSpPr txBox="1">
            <a:spLocks/>
          </p:cNvSpPr>
          <p:nvPr/>
        </p:nvSpPr>
        <p:spPr bwMode="auto">
          <a:xfrm>
            <a:off x="1066799" y="2819400"/>
            <a:ext cx="6781801"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r>
              <a:rPr lang="en-US" altLang="en-US" sz="2800" dirty="0"/>
              <a:t>Sketches were rated in the amount of positive feeling</a:t>
            </a:r>
          </a:p>
          <a:p>
            <a:pPr lvl="1"/>
            <a:r>
              <a:rPr lang="en-US" altLang="en-US" sz="2800" dirty="0"/>
              <a:t>Most cheerful quarter: 90% alive at age 85, 54% at age 94</a:t>
            </a:r>
          </a:p>
          <a:p>
            <a:pPr lvl="1"/>
            <a:r>
              <a:rPr lang="en-US" altLang="en-US" sz="2800" dirty="0"/>
              <a:t>Least cheerful quarter: 34% alive at age 85, 11% at age </a:t>
            </a:r>
            <a:r>
              <a:rPr lang="en-US" altLang="en-US" sz="2800" dirty="0" smtClean="0"/>
              <a:t>94</a:t>
            </a:r>
            <a:endParaRPr lang="en-US" altLang="en-US" sz="2800" dirty="0"/>
          </a:p>
        </p:txBody>
      </p:sp>
    </p:spTree>
    <p:extLst>
      <p:ext uri="{BB962C8B-B14F-4D97-AF65-F5344CB8AC3E}">
        <p14:creationId xmlns:p14="http://schemas.microsoft.com/office/powerpoint/2010/main" val="4273320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Positive Aging</a:t>
            </a:r>
          </a:p>
        </p:txBody>
      </p:sp>
      <p:sp>
        <p:nvSpPr>
          <p:cNvPr id="4" name="Content Placeholder 3"/>
          <p:cNvSpPr>
            <a:spLocks noGrp="1"/>
          </p:cNvSpPr>
          <p:nvPr>
            <p:ph idx="1"/>
          </p:nvPr>
        </p:nvSpPr>
        <p:spPr/>
        <p:txBody>
          <a:bodyPr>
            <a:normAutofit fontScale="92500" lnSpcReduction="10000"/>
          </a:bodyPr>
          <a:lstStyle/>
          <a:p>
            <a:pPr marL="0" indent="0">
              <a:buNone/>
            </a:pPr>
            <a:r>
              <a:rPr lang="en-US" sz="3000" dirty="0"/>
              <a:t>Longevity: Positive Relationships </a:t>
            </a:r>
            <a:endParaRPr lang="en-US" sz="3000" dirty="0" smtClean="0"/>
          </a:p>
          <a:p>
            <a:pPr lvl="0"/>
            <a:r>
              <a:rPr lang="en-US" sz="3000" dirty="0"/>
              <a:t>Greatest psychological influence on longevity</a:t>
            </a:r>
          </a:p>
          <a:p>
            <a:pPr lvl="0"/>
            <a:r>
              <a:rPr lang="en-US" sz="3000" dirty="0"/>
              <a:t>Positive social ties are a major factor in longevity</a:t>
            </a:r>
            <a:r>
              <a:rPr lang="en-US" sz="3000" b="1" dirty="0"/>
              <a:t> </a:t>
            </a:r>
            <a:endParaRPr lang="en-US" sz="3000" dirty="0"/>
          </a:p>
          <a:p>
            <a:pPr lvl="0"/>
            <a:r>
              <a:rPr lang="en-US" sz="3000" dirty="0"/>
              <a:t>Positive relationships are </a:t>
            </a:r>
            <a:r>
              <a:rPr lang="en-US" sz="3000" dirty="0" smtClean="0"/>
              <a:t>extremely important </a:t>
            </a:r>
            <a:r>
              <a:rPr lang="en-US" sz="3000" dirty="0"/>
              <a:t>to female well-being, positive </a:t>
            </a:r>
            <a:r>
              <a:rPr lang="en-US" sz="3000" dirty="0" smtClean="0"/>
              <a:t>health, </a:t>
            </a:r>
            <a:r>
              <a:rPr lang="en-US" sz="3000" dirty="0"/>
              <a:t>and longevity</a:t>
            </a:r>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601566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Positive Aging</a:t>
            </a:r>
          </a:p>
        </p:txBody>
      </p:sp>
      <p:sp>
        <p:nvSpPr>
          <p:cNvPr id="4" name="Content Placeholder 3"/>
          <p:cNvSpPr>
            <a:spLocks noGrp="1"/>
          </p:cNvSpPr>
          <p:nvPr>
            <p:ph idx="1"/>
          </p:nvPr>
        </p:nvSpPr>
        <p:spPr/>
        <p:txBody>
          <a:bodyPr/>
          <a:lstStyle/>
          <a:p>
            <a:pPr marL="0" indent="0">
              <a:buNone/>
            </a:pPr>
            <a:r>
              <a:rPr lang="en-US" sz="3000" dirty="0" smtClean="0"/>
              <a:t>Longevity: Competence</a:t>
            </a:r>
            <a:r>
              <a:rPr lang="en-US" sz="3000" dirty="0"/>
              <a:t>, O</a:t>
            </a:r>
            <a:r>
              <a:rPr lang="en-US" sz="3000" dirty="0" smtClean="0"/>
              <a:t>ptimism</a:t>
            </a:r>
            <a:r>
              <a:rPr lang="en-US" sz="3000" dirty="0"/>
              <a:t>, and </a:t>
            </a:r>
            <a:r>
              <a:rPr lang="en-US" sz="3000" dirty="0" smtClean="0"/>
              <a:t>Other Positive Beliefs </a:t>
            </a:r>
          </a:p>
          <a:p>
            <a:pPr lvl="0"/>
            <a:r>
              <a:rPr lang="en-US" sz="3000" dirty="0"/>
              <a:t>Optimistic people live longer</a:t>
            </a:r>
          </a:p>
          <a:p>
            <a:pPr lvl="0"/>
            <a:r>
              <a:rPr lang="en-US" sz="3000" dirty="0"/>
              <a:t>People with more positive beliefs about aging bounce back from </a:t>
            </a:r>
            <a:r>
              <a:rPr lang="en-US" sz="3000" dirty="0" smtClean="0"/>
              <a:t>illness better</a:t>
            </a:r>
            <a:endParaRPr lang="en-US" sz="3000" dirty="0"/>
          </a:p>
          <a:p>
            <a:pPr marL="0" indent="0">
              <a:buNone/>
            </a:pP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653718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Aging</a:t>
            </a:r>
          </a:p>
        </p:txBody>
      </p:sp>
      <p:sp>
        <p:nvSpPr>
          <p:cNvPr id="4" name="Content Placeholder 3"/>
          <p:cNvSpPr>
            <a:spLocks noGrp="1"/>
          </p:cNvSpPr>
          <p:nvPr>
            <p:ph idx="1"/>
          </p:nvPr>
        </p:nvSpPr>
        <p:spPr>
          <a:xfrm>
            <a:off x="1028700" y="1676400"/>
            <a:ext cx="7200900" cy="4776986"/>
          </a:xfrm>
        </p:spPr>
        <p:txBody>
          <a:bodyPr>
            <a:normAutofit/>
          </a:bodyPr>
          <a:lstStyle/>
          <a:p>
            <a:pPr marL="0" indent="0">
              <a:buNone/>
            </a:pPr>
            <a:r>
              <a:rPr lang="en-US" sz="3000" dirty="0" smtClean="0"/>
              <a:t>Longevity: </a:t>
            </a:r>
            <a:r>
              <a:rPr lang="en-US" sz="3000" dirty="0"/>
              <a:t>The </a:t>
            </a:r>
            <a:r>
              <a:rPr lang="en-US" sz="3000" dirty="0" smtClean="0"/>
              <a:t>Blue Zones</a:t>
            </a:r>
          </a:p>
          <a:p>
            <a:pPr lvl="0"/>
            <a:r>
              <a:rPr lang="en-US" sz="3000" dirty="0" smtClean="0"/>
              <a:t>Areas where people live the longest</a:t>
            </a:r>
            <a:endParaRPr lang="en-US" sz="3000" dirty="0"/>
          </a:p>
          <a:p>
            <a:pPr lvl="0"/>
            <a:r>
              <a:rPr lang="en-US" sz="3000" dirty="0"/>
              <a:t>People in the blue zones shared nine </a:t>
            </a:r>
            <a:r>
              <a:rPr lang="en-US" sz="3000" dirty="0" smtClean="0"/>
              <a:t>characteristics summed into:</a:t>
            </a:r>
          </a:p>
          <a:p>
            <a:pPr lvl="1"/>
            <a:r>
              <a:rPr lang="en-US" sz="3000" dirty="0" smtClean="0"/>
              <a:t>Move naturally</a:t>
            </a:r>
          </a:p>
          <a:p>
            <a:pPr lvl="1"/>
            <a:r>
              <a:rPr lang="en-US" sz="3000" dirty="0" smtClean="0"/>
              <a:t>Keep the right outlook and attitude</a:t>
            </a:r>
          </a:p>
          <a:p>
            <a:pPr lvl="1"/>
            <a:r>
              <a:rPr lang="en-US" sz="3000" dirty="0" smtClean="0"/>
              <a:t>Eat wisely</a:t>
            </a:r>
          </a:p>
          <a:p>
            <a:pPr lvl="1"/>
            <a:r>
              <a:rPr lang="en-US" sz="3000" dirty="0" smtClean="0"/>
              <a:t>Connect with others</a:t>
            </a:r>
          </a:p>
          <a:p>
            <a:pPr lvl="1"/>
            <a:endParaRPr lang="en-US" sz="3000" dirty="0"/>
          </a:p>
          <a:p>
            <a:pPr marL="0" indent="0">
              <a:buNone/>
            </a:pP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1100710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t>Positive Coping</a:t>
            </a:r>
            <a:endParaRPr lang="en-US" sz="4000" dirty="0"/>
          </a:p>
        </p:txBody>
      </p:sp>
      <p:sp>
        <p:nvSpPr>
          <p:cNvPr id="4" name="Content Placeholder 3"/>
          <p:cNvSpPr>
            <a:spLocks noGrp="1"/>
          </p:cNvSpPr>
          <p:nvPr>
            <p:ph idx="1"/>
          </p:nvPr>
        </p:nvSpPr>
        <p:spPr>
          <a:xfrm>
            <a:off x="1028700" y="1752600"/>
            <a:ext cx="7200900" cy="4495800"/>
          </a:xfrm>
        </p:spPr>
        <p:txBody>
          <a:bodyPr>
            <a:normAutofit lnSpcReduction="10000"/>
          </a:bodyPr>
          <a:lstStyle/>
          <a:p>
            <a:pPr marL="0" indent="0">
              <a:buNone/>
            </a:pPr>
            <a:r>
              <a:rPr lang="en-US" sz="3200" dirty="0"/>
              <a:t>A Definition of </a:t>
            </a:r>
            <a:r>
              <a:rPr lang="en-US" sz="3200" dirty="0" smtClean="0"/>
              <a:t>Positive </a:t>
            </a:r>
            <a:r>
              <a:rPr lang="en-US" sz="3200" dirty="0"/>
              <a:t>Coping </a:t>
            </a:r>
            <a:endParaRPr lang="en-US" sz="3200" dirty="0" smtClean="0"/>
          </a:p>
          <a:p>
            <a:pPr lvl="0"/>
            <a:r>
              <a:rPr lang="en-US" sz="2800" dirty="0" smtClean="0"/>
              <a:t>Response aimed at diminishing </a:t>
            </a:r>
            <a:r>
              <a:rPr lang="en-US" sz="2800" dirty="0"/>
              <a:t>the physical, emotional, and psychological </a:t>
            </a:r>
            <a:r>
              <a:rPr lang="en-US" sz="2800" dirty="0" smtClean="0"/>
              <a:t>burden</a:t>
            </a:r>
            <a:endParaRPr lang="en-US" sz="2800" dirty="0"/>
          </a:p>
          <a:p>
            <a:pPr lvl="0"/>
            <a:r>
              <a:rPr lang="en-US" sz="2800" dirty="0"/>
              <a:t>Effective coping should reduce the burden of challenges from stress</a:t>
            </a:r>
          </a:p>
          <a:p>
            <a:pPr lvl="0"/>
            <a:r>
              <a:rPr lang="en-US" sz="2800" dirty="0"/>
              <a:t>Contributes to the relief of </a:t>
            </a:r>
            <a:r>
              <a:rPr lang="en-US" sz="2800" dirty="0" smtClean="0"/>
              <a:t>longer-term </a:t>
            </a:r>
            <a:r>
              <a:rPr lang="en-US" sz="2800" dirty="0"/>
              <a:t>stress </a:t>
            </a:r>
          </a:p>
          <a:p>
            <a:pPr lvl="0"/>
            <a:r>
              <a:rPr lang="en-US" sz="2800" dirty="0"/>
              <a:t>Relief by building resources that inhibit or buffer future challenges</a:t>
            </a:r>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96747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Coping</a:t>
            </a:r>
          </a:p>
        </p:txBody>
      </p:sp>
      <p:sp>
        <p:nvSpPr>
          <p:cNvPr id="4" name="Content Placeholder 3"/>
          <p:cNvSpPr>
            <a:spLocks noGrp="1"/>
          </p:cNvSpPr>
          <p:nvPr>
            <p:ph idx="1"/>
          </p:nvPr>
        </p:nvSpPr>
        <p:spPr/>
        <p:txBody>
          <a:bodyPr>
            <a:normAutofit/>
          </a:bodyPr>
          <a:lstStyle/>
          <a:p>
            <a:pPr marL="0" indent="0">
              <a:buNone/>
            </a:pPr>
            <a:r>
              <a:rPr lang="en-US" sz="3000" dirty="0"/>
              <a:t>The </a:t>
            </a:r>
            <a:r>
              <a:rPr lang="en-US" sz="3000" dirty="0" smtClean="0"/>
              <a:t>Importance </a:t>
            </a:r>
            <a:r>
              <a:rPr lang="en-US" sz="3000" dirty="0"/>
              <a:t>of Daily Hassles </a:t>
            </a:r>
            <a:endParaRPr lang="en-US" sz="3000" dirty="0" smtClean="0"/>
          </a:p>
          <a:p>
            <a:pPr lvl="0"/>
            <a:r>
              <a:rPr lang="en-US" sz="3000" dirty="0" smtClean="0"/>
              <a:t>Smaller, daily hassles more detrimental to well-being than significant life events</a:t>
            </a:r>
          </a:p>
          <a:p>
            <a:pPr lvl="0"/>
            <a:r>
              <a:rPr lang="en-US" sz="3000" dirty="0" smtClean="0"/>
              <a:t>Daily </a:t>
            </a:r>
            <a:r>
              <a:rPr lang="en-US" sz="3000" dirty="0"/>
              <a:t>hassles </a:t>
            </a:r>
            <a:r>
              <a:rPr lang="en-US" sz="3000" dirty="0" smtClean="0"/>
              <a:t>more likely to impact </a:t>
            </a:r>
            <a:r>
              <a:rPr lang="en-US" sz="3000" dirty="0"/>
              <a:t>a person’s current </a:t>
            </a:r>
            <a:r>
              <a:rPr lang="en-US" sz="3000" dirty="0" smtClean="0"/>
              <a:t>mood and persistent </a:t>
            </a:r>
            <a:r>
              <a:rPr lang="en-US" sz="3000" dirty="0"/>
              <a:t>negative mood is likely to affect well-being</a:t>
            </a:r>
          </a:p>
          <a:p>
            <a:pPr marL="0" indent="0">
              <a:buNone/>
            </a:pP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1720022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Coping</a:t>
            </a:r>
          </a:p>
        </p:txBody>
      </p:sp>
      <p:sp>
        <p:nvSpPr>
          <p:cNvPr id="4" name="Content Placeholder 3"/>
          <p:cNvSpPr>
            <a:spLocks noGrp="1"/>
          </p:cNvSpPr>
          <p:nvPr>
            <p:ph idx="1"/>
          </p:nvPr>
        </p:nvSpPr>
        <p:spPr>
          <a:xfrm>
            <a:off x="1028700" y="1676400"/>
            <a:ext cx="7581900" cy="4776986"/>
          </a:xfrm>
        </p:spPr>
        <p:txBody>
          <a:bodyPr>
            <a:normAutofit fontScale="92500"/>
          </a:bodyPr>
          <a:lstStyle/>
          <a:p>
            <a:pPr marL="0" indent="0">
              <a:buNone/>
            </a:pPr>
            <a:r>
              <a:rPr lang="en-US" sz="3000" dirty="0"/>
              <a:t>Dimensions of Positive Coping </a:t>
            </a:r>
            <a:endParaRPr lang="en-US" sz="3000" dirty="0" smtClean="0"/>
          </a:p>
          <a:p>
            <a:pPr lvl="0"/>
            <a:r>
              <a:rPr lang="en-US" sz="3000" dirty="0"/>
              <a:t>Positive coping strategies follow two approaches:</a:t>
            </a:r>
          </a:p>
          <a:p>
            <a:pPr lvl="1">
              <a:buFont typeface="Arial" panose="020B0604020202020204" pitchFamily="34" charset="0"/>
              <a:buChar char="─"/>
            </a:pPr>
            <a:r>
              <a:rPr lang="en-US" sz="3000" dirty="0"/>
              <a:t> Focus on the external environment, physical health, and health behavior</a:t>
            </a:r>
          </a:p>
          <a:p>
            <a:pPr lvl="1">
              <a:buFont typeface="Arial" panose="020B0604020202020204" pitchFamily="34" charset="0"/>
              <a:buChar char="─"/>
            </a:pPr>
            <a:r>
              <a:rPr lang="en-US" sz="3000" dirty="0"/>
              <a:t> Focus on psychological factors</a:t>
            </a:r>
          </a:p>
          <a:p>
            <a:pPr lvl="2">
              <a:buFont typeface="Arial" panose="020B0604020202020204" pitchFamily="34" charset="0"/>
              <a:buChar char="─"/>
            </a:pPr>
            <a:r>
              <a:rPr lang="en-US" sz="2800" dirty="0"/>
              <a:t>Attitudes, beliefs, expectations by which we interpret and give meaning to life events</a:t>
            </a:r>
          </a:p>
          <a:p>
            <a:pPr lvl="0"/>
            <a:r>
              <a:rPr lang="en-US" sz="3000" dirty="0" smtClean="0"/>
              <a:t>Good stress </a:t>
            </a:r>
            <a:r>
              <a:rPr lang="en-US" sz="3000" dirty="0" err="1" smtClean="0"/>
              <a:t>mgt</a:t>
            </a:r>
            <a:r>
              <a:rPr lang="en-US" sz="3000" dirty="0" smtClean="0"/>
              <a:t> programs have both of above</a:t>
            </a:r>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01000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Coping</a:t>
            </a:r>
          </a:p>
        </p:txBody>
      </p:sp>
      <p:sp>
        <p:nvSpPr>
          <p:cNvPr id="4" name="Content Placeholder 3"/>
          <p:cNvSpPr>
            <a:spLocks noGrp="1"/>
          </p:cNvSpPr>
          <p:nvPr>
            <p:ph idx="1"/>
          </p:nvPr>
        </p:nvSpPr>
        <p:spPr>
          <a:xfrm>
            <a:off x="838200" y="1752600"/>
            <a:ext cx="7924800" cy="4800600"/>
          </a:xfrm>
        </p:spPr>
        <p:txBody>
          <a:bodyPr>
            <a:normAutofit/>
          </a:bodyPr>
          <a:lstStyle/>
          <a:p>
            <a:pPr marL="0" indent="0">
              <a:buNone/>
            </a:pPr>
            <a:r>
              <a:rPr lang="en-US" sz="3000" dirty="0" smtClean="0"/>
              <a:t>Coping </a:t>
            </a:r>
            <a:r>
              <a:rPr lang="en-US" sz="3000" dirty="0"/>
              <a:t>Styles </a:t>
            </a:r>
            <a:endParaRPr lang="en-US" sz="3000" dirty="0" smtClean="0"/>
          </a:p>
          <a:p>
            <a:pPr lvl="0"/>
            <a:r>
              <a:rPr lang="en-US" sz="3000" dirty="0"/>
              <a:t>Coping styles can be grouped into three subtypes</a:t>
            </a:r>
          </a:p>
          <a:p>
            <a:pPr marL="530352" lvl="1" indent="0">
              <a:buNone/>
            </a:pPr>
            <a:r>
              <a:rPr lang="en-US" sz="3000" dirty="0" smtClean="0"/>
              <a:t>1. </a:t>
            </a:r>
            <a:r>
              <a:rPr lang="en-US" sz="3000" dirty="0" smtClean="0"/>
              <a:t>Emotion focused </a:t>
            </a:r>
            <a:r>
              <a:rPr lang="en-US" sz="2400" dirty="0" smtClean="0"/>
              <a:t>(attempt to change emotions)</a:t>
            </a:r>
          </a:p>
          <a:p>
            <a:pPr lvl="2">
              <a:buFont typeface="Arial" panose="020B0604020202020204" pitchFamily="34" charset="0"/>
              <a:buChar char="─"/>
            </a:pPr>
            <a:r>
              <a:rPr lang="en-US" sz="2800" dirty="0" smtClean="0"/>
              <a:t>Emotional processing </a:t>
            </a:r>
          </a:p>
          <a:p>
            <a:pPr lvl="3">
              <a:buFont typeface="Arial" panose="020B0604020202020204" pitchFamily="34" charset="0"/>
              <a:buChar char="─"/>
            </a:pPr>
            <a:r>
              <a:rPr lang="en-US" sz="2800" dirty="0" smtClean="0"/>
              <a:t>understand reaction to stressor</a:t>
            </a:r>
          </a:p>
          <a:p>
            <a:pPr lvl="2">
              <a:buFont typeface="Arial" panose="020B0604020202020204" pitchFamily="34" charset="0"/>
              <a:buChar char="─"/>
            </a:pPr>
            <a:r>
              <a:rPr lang="en-US" sz="2800" dirty="0" smtClean="0"/>
              <a:t>Emotional expression </a:t>
            </a:r>
          </a:p>
          <a:p>
            <a:pPr lvl="3">
              <a:buFont typeface="Arial" panose="020B0604020202020204" pitchFamily="34" charset="0"/>
              <a:buChar char="─"/>
            </a:pPr>
            <a:r>
              <a:rPr lang="en-US" sz="2800" dirty="0" smtClean="0"/>
              <a:t>express emotions related to stress</a:t>
            </a:r>
            <a:r>
              <a:rPr lang="en-US" sz="3000" dirty="0" smtClean="0"/>
              <a:t> </a:t>
            </a: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830301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28700" y="685800"/>
            <a:ext cx="7200900" cy="899914"/>
          </a:xfrm>
        </p:spPr>
        <p:txBody>
          <a:bodyPr>
            <a:normAutofit fontScale="90000"/>
          </a:bodyPr>
          <a:lstStyle/>
          <a:p>
            <a:r>
              <a:rPr lang="en-US" dirty="0"/>
              <a:t>Positive Health</a:t>
            </a:r>
            <a:r>
              <a:rPr lang="en-US" dirty="0" smtClean="0"/>
              <a:t/>
            </a:r>
            <a:br>
              <a:rPr lang="en-US" dirty="0" smtClean="0"/>
            </a:br>
            <a:endParaRPr lang="en-US" dirty="0"/>
          </a:p>
        </p:txBody>
      </p:sp>
      <p:sp>
        <p:nvSpPr>
          <p:cNvPr id="9" name="Content Placeholder 8"/>
          <p:cNvSpPr>
            <a:spLocks noGrp="1"/>
          </p:cNvSpPr>
          <p:nvPr>
            <p:ph idx="1"/>
          </p:nvPr>
        </p:nvSpPr>
        <p:spPr>
          <a:xfrm>
            <a:off x="1028700" y="1676400"/>
            <a:ext cx="4610100" cy="4191000"/>
          </a:xfrm>
        </p:spPr>
        <p:txBody>
          <a:bodyPr>
            <a:noAutofit/>
          </a:bodyPr>
          <a:lstStyle/>
          <a:p>
            <a:pPr lvl="0"/>
            <a:r>
              <a:rPr lang="en-US" sz="3000" dirty="0" smtClean="0"/>
              <a:t>Goal of positive health is to describe </a:t>
            </a:r>
            <a:r>
              <a:rPr lang="en-US" sz="3000" dirty="0"/>
              <a:t>adaptations to </a:t>
            </a:r>
            <a:r>
              <a:rPr lang="en-US" sz="3000" dirty="0" smtClean="0"/>
              <a:t>challenges and a better </a:t>
            </a:r>
            <a:r>
              <a:rPr lang="en-US" sz="3000" dirty="0"/>
              <a:t>quality of </a:t>
            </a:r>
            <a:r>
              <a:rPr lang="en-US" sz="3000" dirty="0" smtClean="0"/>
              <a:t>life</a:t>
            </a:r>
          </a:p>
          <a:p>
            <a:pPr lvl="0"/>
            <a:r>
              <a:rPr lang="en-US" sz="3000" dirty="0" smtClean="0"/>
              <a:t>Thriving: enhanced psychological and physical functioning after successful adaptations… better adaptations, more potent coping skills </a:t>
            </a:r>
            <a:endParaRPr lang="en-US" sz="3000" dirty="0"/>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pic>
        <p:nvPicPr>
          <p:cNvPr id="3" name="Picture 2"/>
          <p:cNvPicPr>
            <a:picLocks noChangeAspect="1"/>
          </p:cNvPicPr>
          <p:nvPr/>
        </p:nvPicPr>
        <p:blipFill>
          <a:blip r:embed="rId3"/>
          <a:stretch>
            <a:fillRect/>
          </a:stretch>
        </p:blipFill>
        <p:spPr>
          <a:xfrm>
            <a:off x="6019800" y="2507282"/>
            <a:ext cx="2529236" cy="2529236"/>
          </a:xfrm>
          <a:prstGeom prst="rect">
            <a:avLst/>
          </a:prstGeom>
        </p:spPr>
      </p:pic>
    </p:spTree>
    <p:extLst>
      <p:ext uri="{BB962C8B-B14F-4D97-AF65-F5344CB8AC3E}">
        <p14:creationId xmlns:p14="http://schemas.microsoft.com/office/powerpoint/2010/main" val="33383686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Coping</a:t>
            </a:r>
          </a:p>
        </p:txBody>
      </p:sp>
      <p:sp>
        <p:nvSpPr>
          <p:cNvPr id="4" name="Content Placeholder 3"/>
          <p:cNvSpPr>
            <a:spLocks noGrp="1"/>
          </p:cNvSpPr>
          <p:nvPr>
            <p:ph idx="1"/>
          </p:nvPr>
        </p:nvSpPr>
        <p:spPr>
          <a:xfrm>
            <a:off x="1028700" y="1752600"/>
            <a:ext cx="7200900" cy="4800600"/>
          </a:xfrm>
        </p:spPr>
        <p:txBody>
          <a:bodyPr>
            <a:normAutofit/>
          </a:bodyPr>
          <a:lstStyle/>
          <a:p>
            <a:pPr marL="0" indent="0">
              <a:buNone/>
            </a:pPr>
            <a:r>
              <a:rPr lang="en-US" sz="3000" dirty="0" smtClean="0"/>
              <a:t>Coping </a:t>
            </a:r>
            <a:r>
              <a:rPr lang="en-US" sz="3000" dirty="0"/>
              <a:t>Styles </a:t>
            </a:r>
            <a:endParaRPr lang="en-US" sz="3000" dirty="0" smtClean="0"/>
          </a:p>
          <a:p>
            <a:pPr lvl="0"/>
            <a:r>
              <a:rPr lang="en-US" sz="3000" dirty="0"/>
              <a:t>Coping styles can be grouped into three subtypes</a:t>
            </a:r>
          </a:p>
          <a:p>
            <a:pPr marL="530352" lvl="1" indent="0">
              <a:buNone/>
            </a:pPr>
            <a:r>
              <a:rPr lang="en-US" sz="3000" dirty="0" smtClean="0"/>
              <a:t>2. Problem </a:t>
            </a:r>
            <a:r>
              <a:rPr lang="en-US" sz="3000" dirty="0" smtClean="0"/>
              <a:t>focused </a:t>
            </a:r>
            <a:r>
              <a:rPr lang="en-US" sz="3000" dirty="0" smtClean="0"/>
              <a:t>(attempt to change situation that caused the stress)</a:t>
            </a:r>
          </a:p>
          <a:p>
            <a:pPr lvl="1"/>
            <a:r>
              <a:rPr lang="en-US" sz="3000" dirty="0" smtClean="0"/>
              <a:t>Behavioral: take action to fix</a:t>
            </a:r>
          </a:p>
          <a:p>
            <a:pPr lvl="1"/>
            <a:r>
              <a:rPr lang="en-US" sz="3000" dirty="0" smtClean="0"/>
              <a:t>Cognitive: change thinking to fix</a:t>
            </a:r>
            <a:endParaRPr lang="en-US" sz="3000" dirty="0"/>
          </a:p>
          <a:p>
            <a:pPr marL="530352" lvl="1" indent="0">
              <a:buNone/>
            </a:pPr>
            <a:r>
              <a:rPr lang="en-US" sz="3000" dirty="0" smtClean="0"/>
              <a:t>3. Emotional avoidance (avoidance of the challenge presented by a stressor)</a:t>
            </a:r>
            <a:endParaRPr lang="en-US" sz="3000" dirty="0"/>
          </a:p>
          <a:p>
            <a:pPr marL="0" indent="0">
              <a:buNone/>
            </a:pP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661297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Summary</a:t>
            </a:r>
          </a:p>
        </p:txBody>
      </p:sp>
      <p:sp>
        <p:nvSpPr>
          <p:cNvPr id="4" name="Content Placeholder 3"/>
          <p:cNvSpPr>
            <a:spLocks noGrp="1"/>
          </p:cNvSpPr>
          <p:nvPr>
            <p:ph idx="1"/>
          </p:nvPr>
        </p:nvSpPr>
        <p:spPr>
          <a:xfrm>
            <a:off x="1028700" y="1752600"/>
            <a:ext cx="7200900" cy="4572000"/>
          </a:xfrm>
        </p:spPr>
        <p:txBody>
          <a:bodyPr>
            <a:normAutofit/>
          </a:bodyPr>
          <a:lstStyle/>
          <a:p>
            <a:pPr lvl="0"/>
            <a:r>
              <a:rPr lang="en-US" sz="2400" dirty="0"/>
              <a:t>Total well-being </a:t>
            </a:r>
          </a:p>
          <a:p>
            <a:pPr lvl="0"/>
            <a:r>
              <a:rPr lang="en-US" sz="2400" dirty="0"/>
              <a:t>Psychological factors influence </a:t>
            </a:r>
            <a:r>
              <a:rPr lang="en-US" sz="2400" dirty="0" smtClean="0"/>
              <a:t>certain </a:t>
            </a:r>
            <a:r>
              <a:rPr lang="en-US" sz="2400" dirty="0"/>
              <a:t>physical processes </a:t>
            </a:r>
          </a:p>
          <a:p>
            <a:pPr lvl="0"/>
            <a:r>
              <a:rPr lang="en-US" sz="2400" dirty="0"/>
              <a:t>Psychological factors </a:t>
            </a:r>
            <a:r>
              <a:rPr lang="en-US" sz="2400" dirty="0" smtClean="0"/>
              <a:t>impact </a:t>
            </a:r>
            <a:r>
              <a:rPr lang="en-US" sz="2400" dirty="0"/>
              <a:t>health, positive emotionality, social support, optimism</a:t>
            </a:r>
          </a:p>
          <a:p>
            <a:pPr lvl="0"/>
            <a:r>
              <a:rPr lang="en-US" sz="2400" dirty="0"/>
              <a:t>Confidence in one’s ability to bounce back from difficulty</a:t>
            </a:r>
          </a:p>
          <a:p>
            <a:pPr lvl="0"/>
            <a:r>
              <a:rPr lang="en-US" sz="2400" dirty="0"/>
              <a:t>Positive coping strategies involve interpretation of our life events</a:t>
            </a:r>
          </a:p>
          <a:p>
            <a:pPr marL="0" indent="0">
              <a:buNone/>
            </a:pP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1216610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Health</a:t>
            </a:r>
            <a:endParaRPr lang="en-IN" sz="4000" dirty="0"/>
          </a:p>
        </p:txBody>
      </p:sp>
      <p:sp>
        <p:nvSpPr>
          <p:cNvPr id="4" name="Content Placeholder 3"/>
          <p:cNvSpPr>
            <a:spLocks noGrp="1"/>
          </p:cNvSpPr>
          <p:nvPr>
            <p:ph idx="1"/>
          </p:nvPr>
        </p:nvSpPr>
        <p:spPr>
          <a:xfrm>
            <a:off x="1052861" y="1600200"/>
            <a:ext cx="7361046" cy="3886200"/>
          </a:xfrm>
        </p:spPr>
        <p:txBody>
          <a:bodyPr>
            <a:normAutofit fontScale="92500" lnSpcReduction="10000"/>
          </a:bodyPr>
          <a:lstStyle/>
          <a:p>
            <a:pPr marL="0" indent="0">
              <a:buNone/>
            </a:pPr>
            <a:r>
              <a:rPr lang="en-US" sz="3900" dirty="0"/>
              <a:t>Vitality</a:t>
            </a:r>
            <a:r>
              <a:rPr lang="en-US" sz="3000" dirty="0"/>
              <a:t> </a:t>
            </a:r>
            <a:r>
              <a:rPr lang="en-US" sz="3000" dirty="0" smtClean="0"/>
              <a:t> </a:t>
            </a:r>
          </a:p>
          <a:p>
            <a:pPr lvl="0"/>
            <a:r>
              <a:rPr lang="en-US" sz="3000" dirty="0" smtClean="0"/>
              <a:t>Positive </a:t>
            </a:r>
            <a:r>
              <a:rPr lang="en-US" sz="3000" dirty="0"/>
              <a:t>feeling of aliveness and energy</a:t>
            </a:r>
          </a:p>
          <a:p>
            <a:pPr lvl="0"/>
            <a:r>
              <a:rPr lang="en-US" sz="3000" dirty="0"/>
              <a:t>Enhanced by activities that satisfy self-determination </a:t>
            </a:r>
            <a:r>
              <a:rPr lang="en-US" sz="3000" dirty="0" smtClean="0"/>
              <a:t>needs for competence, autonomy, relatedness</a:t>
            </a:r>
            <a:endParaRPr lang="en-US" sz="3000" dirty="0"/>
          </a:p>
          <a:p>
            <a:pPr lvl="0"/>
            <a:r>
              <a:rPr lang="en-US" sz="3000" dirty="0"/>
              <a:t>Factor in longevity </a:t>
            </a:r>
            <a:endParaRPr lang="en-US" sz="3000" dirty="0" smtClean="0"/>
          </a:p>
          <a:p>
            <a:pPr marL="0" lvl="0" indent="0">
              <a:buNone/>
            </a:pPr>
            <a:r>
              <a:rPr lang="en-US" sz="3000" dirty="0" smtClean="0"/>
              <a:t> through </a:t>
            </a:r>
            <a:r>
              <a:rPr lang="en-US" sz="3000" dirty="0"/>
              <a:t>its </a:t>
            </a:r>
            <a:r>
              <a:rPr lang="en-US" sz="3000" dirty="0" smtClean="0"/>
              <a:t>association</a:t>
            </a:r>
          </a:p>
          <a:p>
            <a:pPr marL="0" lvl="0" indent="0">
              <a:buNone/>
            </a:pPr>
            <a:r>
              <a:rPr lang="en-US" sz="3000" dirty="0" smtClean="0"/>
              <a:t> </a:t>
            </a:r>
            <a:r>
              <a:rPr lang="en-US" sz="3000" dirty="0"/>
              <a:t>with autonomy</a:t>
            </a:r>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406" y="3733800"/>
            <a:ext cx="3850779" cy="2567186"/>
          </a:xfrm>
          <a:prstGeom prst="rect">
            <a:avLst/>
          </a:prstGeom>
        </p:spPr>
      </p:pic>
    </p:spTree>
    <p:extLst>
      <p:ext uri="{BB962C8B-B14F-4D97-AF65-F5344CB8AC3E}">
        <p14:creationId xmlns:p14="http://schemas.microsoft.com/office/powerpoint/2010/main" val="3317367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Health</a:t>
            </a:r>
            <a:endParaRPr lang="en-IN" sz="4000" dirty="0"/>
          </a:p>
        </p:txBody>
      </p:sp>
      <p:sp>
        <p:nvSpPr>
          <p:cNvPr id="4" name="Content Placeholder 3"/>
          <p:cNvSpPr>
            <a:spLocks noGrp="1"/>
          </p:cNvSpPr>
          <p:nvPr>
            <p:ph idx="1"/>
          </p:nvPr>
        </p:nvSpPr>
        <p:spPr>
          <a:xfrm>
            <a:off x="963134" y="2160549"/>
            <a:ext cx="7124700" cy="4038600"/>
          </a:xfrm>
        </p:spPr>
        <p:txBody>
          <a:bodyPr>
            <a:normAutofit/>
          </a:bodyPr>
          <a:lstStyle/>
          <a:p>
            <a:pPr marL="0" indent="0">
              <a:buNone/>
            </a:pPr>
            <a:r>
              <a:rPr lang="en-US" sz="3200" dirty="0"/>
              <a:t>Exercise and Positive Health </a:t>
            </a:r>
          </a:p>
          <a:p>
            <a:pPr lvl="0"/>
            <a:r>
              <a:rPr lang="en-US" sz="2800" dirty="0"/>
              <a:t>Regular exercise healthy for both physical and psychological </a:t>
            </a:r>
            <a:r>
              <a:rPr lang="en-US" sz="2800" dirty="0" smtClean="0"/>
              <a:t>well-being</a:t>
            </a:r>
          </a:p>
          <a:p>
            <a:pPr lvl="1"/>
            <a:r>
              <a:rPr lang="en-US" sz="2800" dirty="0" smtClean="0"/>
              <a:t>Personal accomplishment, self-efficacy, cognitive processes, fight off colds, self-acceptance, mindfulness; anxiety, depression, better sleep</a:t>
            </a:r>
            <a:endParaRPr lang="en-US" sz="2800" dirty="0"/>
          </a:p>
          <a:p>
            <a:pPr marL="0" indent="0">
              <a:buNone/>
            </a:pPr>
            <a:endParaRPr lang="en-IN"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2" name="Picture 1"/>
          <p:cNvPicPr>
            <a:picLocks noChangeAspect="1"/>
          </p:cNvPicPr>
          <p:nvPr/>
        </p:nvPicPr>
        <p:blipFill>
          <a:blip r:embed="rId3"/>
          <a:stretch>
            <a:fillRect/>
          </a:stretch>
        </p:blipFill>
        <p:spPr>
          <a:xfrm>
            <a:off x="6172200" y="683012"/>
            <a:ext cx="2731842" cy="2051411"/>
          </a:xfrm>
          <a:prstGeom prst="rect">
            <a:avLst/>
          </a:prstGeom>
        </p:spPr>
      </p:pic>
    </p:spTree>
    <p:extLst>
      <p:ext uri="{BB962C8B-B14F-4D97-AF65-F5344CB8AC3E}">
        <p14:creationId xmlns:p14="http://schemas.microsoft.com/office/powerpoint/2010/main" val="393048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Health</a:t>
            </a:r>
            <a:endParaRPr lang="en-IN" sz="4000" dirty="0"/>
          </a:p>
        </p:txBody>
      </p:sp>
      <p:sp>
        <p:nvSpPr>
          <p:cNvPr id="4" name="Content Placeholder 3"/>
          <p:cNvSpPr>
            <a:spLocks noGrp="1"/>
          </p:cNvSpPr>
          <p:nvPr>
            <p:ph idx="1"/>
          </p:nvPr>
        </p:nvSpPr>
        <p:spPr>
          <a:xfrm>
            <a:off x="1028700" y="1828800"/>
            <a:ext cx="7200900" cy="4038600"/>
          </a:xfrm>
        </p:spPr>
        <p:txBody>
          <a:bodyPr>
            <a:normAutofit/>
          </a:bodyPr>
          <a:lstStyle/>
          <a:p>
            <a:pPr marL="0" indent="0">
              <a:buNone/>
            </a:pPr>
            <a:r>
              <a:rPr lang="en-US" sz="3200" dirty="0"/>
              <a:t>Exercise and Positive Health </a:t>
            </a:r>
          </a:p>
          <a:p>
            <a:pPr lvl="0"/>
            <a:r>
              <a:rPr lang="en-US" sz="2800" dirty="0" smtClean="0"/>
              <a:t>Vigorous </a:t>
            </a:r>
            <a:r>
              <a:rPr lang="en-US" sz="2800" dirty="0"/>
              <a:t>physical activity </a:t>
            </a:r>
            <a:r>
              <a:rPr lang="en-US" sz="2800" dirty="0" smtClean="0"/>
              <a:t>better than moderate activity for lowering mortality rate</a:t>
            </a:r>
            <a:endParaRPr lang="en-US" sz="2800" dirty="0"/>
          </a:p>
          <a:p>
            <a:pPr lvl="0"/>
            <a:r>
              <a:rPr lang="en-US" sz="2800" dirty="0"/>
              <a:t>Overtraining a negative impact on well-being</a:t>
            </a:r>
          </a:p>
          <a:p>
            <a:pPr lvl="0"/>
            <a:r>
              <a:rPr lang="en-US" sz="2800" dirty="0"/>
              <a:t>Positive attitude toward exercise increases </a:t>
            </a:r>
            <a:r>
              <a:rPr lang="en-US" sz="2800" dirty="0" smtClean="0"/>
              <a:t>motivation to exercise</a:t>
            </a:r>
            <a:endParaRPr lang="en-US" sz="2800" dirty="0"/>
          </a:p>
          <a:p>
            <a:pPr marL="0" indent="0">
              <a:buNone/>
            </a:pPr>
            <a:endParaRPr lang="en-IN"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52514747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Crop</Template>
  <TotalTime>2322</TotalTime>
  <Words>4671</Words>
  <Application>Microsoft Office PowerPoint</Application>
  <PresentationFormat>On-screen Show (4:3)</PresentationFormat>
  <Paragraphs>619</Paragraphs>
  <Slides>61</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Century Gothic</vt:lpstr>
      <vt:lpstr>Courier New</vt:lpstr>
      <vt:lpstr>Franklin Gothic Book</vt:lpstr>
      <vt:lpstr>Times New Roman</vt:lpstr>
      <vt:lpstr>Crop</vt:lpstr>
      <vt:lpstr>PowerPoint Presentation</vt:lpstr>
      <vt:lpstr>Positive Health </vt:lpstr>
      <vt:lpstr>Positive Health </vt:lpstr>
      <vt:lpstr>Positive Health </vt:lpstr>
      <vt:lpstr>Positive Health </vt:lpstr>
      <vt:lpstr>Positive Health </vt:lpstr>
      <vt:lpstr>Positive Health</vt:lpstr>
      <vt:lpstr>Positive Health</vt:lpstr>
      <vt:lpstr>Positive Health</vt:lpstr>
      <vt:lpstr>Positive Health</vt:lpstr>
      <vt:lpstr>Positive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Psychological Factors Important to Health</vt:lpstr>
      <vt:lpstr>Hardiness and Mindfulness Meditation</vt:lpstr>
      <vt:lpstr>Hardiness and Mindfulness Meditation</vt:lpstr>
      <vt:lpstr>Hardiness and Mindfulness</vt:lpstr>
      <vt:lpstr>Hardiness and Mindfulness Meditation</vt:lpstr>
      <vt:lpstr>Positive Aging</vt:lpstr>
      <vt:lpstr>Positive Aging</vt:lpstr>
      <vt:lpstr>Positive Aging</vt:lpstr>
      <vt:lpstr>School Sisters of  Notre Dame 1932</vt:lpstr>
      <vt:lpstr>Positive Aging</vt:lpstr>
      <vt:lpstr>Positive Aging</vt:lpstr>
      <vt:lpstr>Positive Aging</vt:lpstr>
      <vt:lpstr>Positive Coping</vt:lpstr>
      <vt:lpstr>Positive Coping</vt:lpstr>
      <vt:lpstr>Positive Coping</vt:lpstr>
      <vt:lpstr>Positive Coping</vt:lpstr>
      <vt:lpstr>Positive Coping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Ancheta, Katie</dc:creator>
  <cp:lastModifiedBy>Traver, Holly</cp:lastModifiedBy>
  <cp:revision>288</cp:revision>
  <dcterms:created xsi:type="dcterms:W3CDTF">2006-08-16T00:00:00Z</dcterms:created>
  <dcterms:modified xsi:type="dcterms:W3CDTF">2020-02-17T00:33:14Z</dcterms:modified>
</cp:coreProperties>
</file>